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9" r:id="rId12"/>
    <p:sldId id="271"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BB780F45-45F1-402D-9A12-AB2A3D7F0269}" type="datetimeFigureOut">
              <a:rPr lang="en-US" smtClean="0"/>
              <a:t>2/26/2022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71520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B780F45-45F1-402D-9A12-AB2A3D7F0269}" type="datetimeFigureOut">
              <a:rPr lang="en-US" smtClean="0"/>
              <a:t>2/26/2022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168821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B780F45-45F1-402D-9A12-AB2A3D7F0269}" type="datetimeFigureOut">
              <a:rPr lang="en-US" smtClean="0"/>
              <a:t>2/26/2022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150925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BB780F45-45F1-402D-9A12-AB2A3D7F0269}" type="datetimeFigureOut">
              <a:rPr lang="en-US" smtClean="0"/>
              <a:t>2/26/2022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91168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B780F45-45F1-402D-9A12-AB2A3D7F0269}" type="datetimeFigureOut">
              <a:rPr lang="en-US" smtClean="0"/>
              <a:t>2/26/2022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17765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BB780F45-45F1-402D-9A12-AB2A3D7F0269}" type="datetimeFigureOut">
              <a:rPr lang="en-US" smtClean="0"/>
              <a:t>2/26/2022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159934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BB780F45-45F1-402D-9A12-AB2A3D7F0269}" type="datetimeFigureOut">
              <a:rPr lang="en-US" smtClean="0"/>
              <a:t>2/26/2022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185616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BB780F45-45F1-402D-9A12-AB2A3D7F0269}" type="datetimeFigureOut">
              <a:rPr lang="en-US" smtClean="0"/>
              <a:t>2/26/2022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370075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B780F45-45F1-402D-9A12-AB2A3D7F0269}" type="datetimeFigureOut">
              <a:rPr lang="en-US" smtClean="0"/>
              <a:t>2/26/2022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362806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B780F45-45F1-402D-9A12-AB2A3D7F0269}" type="datetimeFigureOut">
              <a:rPr lang="en-US" smtClean="0"/>
              <a:t>2/26/2022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3960896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B780F45-45F1-402D-9A12-AB2A3D7F0269}" type="datetimeFigureOut">
              <a:rPr lang="en-US" smtClean="0"/>
              <a:t>2/26/2022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1629270-654C-4B70-BAB3-5AC20751065B}" type="slidenum">
              <a:rPr lang="en-US" smtClean="0"/>
              <a:t>‹#›</a:t>
            </a:fld>
            <a:endParaRPr lang="en-US"/>
          </a:p>
        </p:txBody>
      </p:sp>
    </p:spTree>
    <p:extLst>
      <p:ext uri="{BB962C8B-B14F-4D97-AF65-F5344CB8AC3E}">
        <p14:creationId xmlns:p14="http://schemas.microsoft.com/office/powerpoint/2010/main" val="276138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80F45-45F1-402D-9A12-AB2A3D7F0269}" type="datetimeFigureOut">
              <a:rPr lang="en-US" smtClean="0"/>
              <a:t>2/26/2022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29270-654C-4B70-BAB3-5AC20751065B}" type="slidenum">
              <a:rPr lang="en-US" smtClean="0"/>
              <a:t>‹#›</a:t>
            </a:fld>
            <a:endParaRPr lang="en-US"/>
          </a:p>
        </p:txBody>
      </p:sp>
    </p:spTree>
    <p:extLst>
      <p:ext uri="{BB962C8B-B14F-4D97-AF65-F5344CB8AC3E}">
        <p14:creationId xmlns:p14="http://schemas.microsoft.com/office/powerpoint/2010/main" val="243362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err="1" smtClean="0"/>
              <a:t>النيوكليوتيدات</a:t>
            </a:r>
            <a:r>
              <a:rPr lang="ar-IQ" dirty="0" smtClean="0"/>
              <a:t> والاحماض النووية </a:t>
            </a:r>
            <a:r>
              <a:rPr lang="en-US" dirty="0" smtClean="0"/>
              <a:t>Nucleotide and Nucleic acid</a:t>
            </a:r>
            <a:endParaRPr lang="en-US" dirty="0"/>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8024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332656"/>
            <a:ext cx="8784976" cy="5139869"/>
          </a:xfrm>
          <a:prstGeom prst="rect">
            <a:avLst/>
          </a:prstGeom>
        </p:spPr>
        <p:txBody>
          <a:bodyPr wrap="square">
            <a:spAutoFit/>
          </a:bodyPr>
          <a:lstStyle/>
          <a:p>
            <a:pPr algn="r" rtl="1"/>
            <a:r>
              <a:rPr lang="ar-IQ" sz="2400" b="1" dirty="0" smtClean="0"/>
              <a:t>نموذج واتسون-كريك لتركيب ال</a:t>
            </a:r>
            <a:r>
              <a:rPr lang="en-US" sz="2400" b="1" dirty="0" smtClean="0"/>
              <a:t>DNA</a:t>
            </a:r>
          </a:p>
          <a:p>
            <a:pPr algn="r" rtl="1"/>
            <a:endParaRPr lang="en-US" sz="2400" b="1" dirty="0" smtClean="0"/>
          </a:p>
          <a:p>
            <a:pPr algn="just" rtl="1"/>
            <a:r>
              <a:rPr lang="ar-IQ" sz="2000" b="1" dirty="0" smtClean="0"/>
              <a:t>لقد افترض العالمان واتسون وكريك نموذجا ثلاثي الابعاد لتركيب </a:t>
            </a:r>
            <a:r>
              <a:rPr lang="en-US" sz="2000" b="1" dirty="0" smtClean="0"/>
              <a:t>DNA . </a:t>
            </a:r>
            <a:r>
              <a:rPr lang="ar-IQ" sz="2000" b="1" dirty="0" smtClean="0"/>
              <a:t>وكذلك افتراض الميكانيكية التي بواسطتها يتم تكرار المعلومات الوراثية . ويشير نموذج واتسون كريك الى ان </a:t>
            </a:r>
            <a:r>
              <a:rPr lang="en-US" sz="2000" b="1" dirty="0" smtClean="0"/>
              <a:t>DNA </a:t>
            </a:r>
            <a:r>
              <a:rPr lang="ar-IQ" sz="2000" b="1" dirty="0" smtClean="0"/>
              <a:t>يتكون من سلسلتين حلزونيتين من متعدد </a:t>
            </a:r>
            <a:r>
              <a:rPr lang="ar-IQ" sz="2000" b="1" dirty="0" err="1" smtClean="0"/>
              <a:t>النيوكليوتيد</a:t>
            </a:r>
            <a:r>
              <a:rPr lang="ar-IQ" sz="2000" b="1" dirty="0" smtClean="0"/>
              <a:t> ملتفتين حول محور لتكوين حلزون مزدوج </a:t>
            </a:r>
            <a:r>
              <a:rPr lang="en-US" sz="2000" b="1" dirty="0" smtClean="0"/>
              <a:t>double helix .</a:t>
            </a:r>
            <a:r>
              <a:rPr lang="ar-IQ" sz="2000" b="1" dirty="0" smtClean="0"/>
              <a:t>وان هاتين السلسلتين تسيران باتجاهين متعاكسيين ( غير متوازيين ) وان قواعد </a:t>
            </a:r>
            <a:r>
              <a:rPr lang="ar-IQ" sz="2000" b="1" dirty="0" err="1" smtClean="0"/>
              <a:t>البيورين</a:t>
            </a:r>
            <a:r>
              <a:rPr lang="ar-IQ" sz="2000" b="1" dirty="0" smtClean="0"/>
              <a:t> </a:t>
            </a:r>
            <a:r>
              <a:rPr lang="ar-IQ" sz="2000" b="1" dirty="0" err="1" smtClean="0"/>
              <a:t>والبايريميدين</a:t>
            </a:r>
            <a:r>
              <a:rPr lang="ar-IQ" sz="2000" b="1" dirty="0" smtClean="0"/>
              <a:t> لكل سلسلة تكون مرتبة الى الداخل من الحلزون المزدوج . وان مستوياتها توازي احداهما الاخرى .وان قواعد السلسلة الاولى تقترن بالمستوى نفسه مع قواعد السلسلة الثانية . ويتم الاقتران بين القواعد التي </a:t>
            </a:r>
            <a:r>
              <a:rPr lang="ar-IQ" sz="2000" b="1" dirty="0" err="1" smtClean="0"/>
              <a:t>تتلائم</a:t>
            </a:r>
            <a:r>
              <a:rPr lang="ar-IQ" sz="2000" b="1" dirty="0" smtClean="0"/>
              <a:t> داخل هذا التركيب بواسطة اواصر هيدروجينية وان ازواج القواعد المقترنة الملائمة هي </a:t>
            </a:r>
            <a:r>
              <a:rPr lang="en-US" sz="2000" b="1" dirty="0" smtClean="0"/>
              <a:t>A= T </a:t>
            </a:r>
            <a:r>
              <a:rPr lang="ar-IQ" sz="2000" b="1" dirty="0" smtClean="0"/>
              <a:t>و </a:t>
            </a:r>
            <a:r>
              <a:rPr lang="en-US" sz="2000" b="1" dirty="0" smtClean="0"/>
              <a:t>G=C </a:t>
            </a:r>
            <a:r>
              <a:rPr lang="ar-IQ" sz="2000" b="1" dirty="0" smtClean="0"/>
              <a:t>وهذه تعطي اعظم ثبات </a:t>
            </a:r>
            <a:r>
              <a:rPr lang="ar-IQ" sz="2000" b="1" dirty="0" err="1" smtClean="0"/>
              <a:t>واستقرارية</a:t>
            </a:r>
            <a:r>
              <a:rPr lang="ar-IQ" sz="2000" b="1" dirty="0" smtClean="0"/>
              <a:t> لجزيئة ال</a:t>
            </a:r>
            <a:r>
              <a:rPr lang="en-US" sz="2000" b="1" dirty="0" smtClean="0"/>
              <a:t>DNA . </a:t>
            </a:r>
          </a:p>
          <a:p>
            <a:pPr algn="just" rtl="1"/>
            <a:r>
              <a:rPr lang="ar-IQ" sz="2000" b="1" dirty="0" smtClean="0"/>
              <a:t>ان واتسون وكريك افترضا ان القواعد المرتبة عموديا تبعد بعضهما عن الاخر </a:t>
            </a:r>
            <a:r>
              <a:rPr lang="en-US" sz="2000" b="1" dirty="0" smtClean="0"/>
              <a:t> 3.4A . </a:t>
            </a:r>
            <a:r>
              <a:rPr lang="ar-IQ" sz="2000" b="1" dirty="0" smtClean="0"/>
              <a:t>وبما ان هناك عشر وحدات من </a:t>
            </a:r>
            <a:r>
              <a:rPr lang="ar-IQ" sz="2000" b="1" dirty="0" err="1" smtClean="0"/>
              <a:t>النيوكليوتيد</a:t>
            </a:r>
            <a:r>
              <a:rPr lang="ar-IQ" sz="2000" b="1" dirty="0" smtClean="0"/>
              <a:t> لكل لفة كاملة من الحلزون المزدوج لذا فأن المسافة الثانوية المعادة هي </a:t>
            </a:r>
            <a:r>
              <a:rPr lang="en-US" sz="2000" b="1" dirty="0" smtClean="0"/>
              <a:t>A 34 . </a:t>
            </a:r>
            <a:r>
              <a:rPr lang="ar-IQ" sz="2000" b="1" dirty="0" smtClean="0"/>
              <a:t>ان سلسلتي متعدد </a:t>
            </a:r>
            <a:r>
              <a:rPr lang="ar-IQ" sz="2000" b="1" dirty="0" err="1" smtClean="0"/>
              <a:t>النيوكليوتيد</a:t>
            </a:r>
            <a:r>
              <a:rPr lang="ar-IQ" sz="2000" b="1" dirty="0" smtClean="0"/>
              <a:t> للحلزون المزدوج في ال</a:t>
            </a:r>
            <a:r>
              <a:rPr lang="en-US" sz="2000" b="1" dirty="0" smtClean="0"/>
              <a:t>DNA </a:t>
            </a:r>
            <a:r>
              <a:rPr lang="ar-IQ" sz="2000" b="1" dirty="0" smtClean="0"/>
              <a:t>تكون غير متماثلة بالنسبة لتسلسل قواعدها ولكنها تكون متكاملة بعضها عن البعض الاخر . فأينما يكون الادنين في السلسلة فأن </a:t>
            </a:r>
            <a:r>
              <a:rPr lang="ar-IQ" sz="2000" b="1" dirty="0" err="1" smtClean="0"/>
              <a:t>الثايمين</a:t>
            </a:r>
            <a:r>
              <a:rPr lang="ar-IQ" sz="2000" b="1" dirty="0" smtClean="0"/>
              <a:t> يكون مقابلا له في السلسلة الاخرى والعكس بالعكس.  وبالطريقة نفسها فأن الكوانين يوجد في السلسلة بينما يوجد </a:t>
            </a:r>
            <a:r>
              <a:rPr lang="ar-IQ" sz="2000" b="1" dirty="0" err="1" smtClean="0"/>
              <a:t>السايتوسين</a:t>
            </a:r>
            <a:r>
              <a:rPr lang="ar-IQ" sz="2000" b="1" dirty="0" smtClean="0"/>
              <a:t> مقابلا له في السلسلة الاخرى والعكس بالعكس </a:t>
            </a:r>
            <a:r>
              <a:rPr lang="ar-IQ" dirty="0" smtClean="0"/>
              <a:t>.</a:t>
            </a:r>
            <a:endParaRPr lang="en-US" dirty="0"/>
          </a:p>
        </p:txBody>
      </p:sp>
    </p:spTree>
    <p:extLst>
      <p:ext uri="{BB962C8B-B14F-4D97-AF65-F5344CB8AC3E}">
        <p14:creationId xmlns:p14="http://schemas.microsoft.com/office/powerpoint/2010/main" val="203324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970" y="0"/>
            <a:ext cx="9143999" cy="592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619672" y="5921474"/>
            <a:ext cx="6552728" cy="461665"/>
          </a:xfrm>
          <a:prstGeom prst="rect">
            <a:avLst/>
          </a:prstGeom>
          <a:noFill/>
        </p:spPr>
        <p:txBody>
          <a:bodyPr wrap="square" rtlCol="0">
            <a:spAutoFit/>
          </a:bodyPr>
          <a:lstStyle/>
          <a:p>
            <a:pPr algn="ctr" rtl="1"/>
            <a:r>
              <a:rPr lang="ar-IQ" sz="2400" b="1" dirty="0" smtClean="0"/>
              <a:t>نموذج واتسون كريك لتركيب ال </a:t>
            </a:r>
            <a:r>
              <a:rPr lang="en-US" sz="2400" b="1" dirty="0" smtClean="0"/>
              <a:t>DNA</a:t>
            </a:r>
            <a:r>
              <a:rPr lang="ar-IQ" dirty="0" smtClean="0"/>
              <a:t> </a:t>
            </a:r>
            <a:endParaRPr lang="en-US" dirty="0"/>
          </a:p>
        </p:txBody>
      </p:sp>
    </p:spTree>
    <p:extLst>
      <p:ext uri="{BB962C8B-B14F-4D97-AF65-F5344CB8AC3E}">
        <p14:creationId xmlns:p14="http://schemas.microsoft.com/office/powerpoint/2010/main" val="4539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79512" y="188640"/>
            <a:ext cx="8676456" cy="6801862"/>
          </a:xfrm>
          <a:prstGeom prst="rect">
            <a:avLst/>
          </a:prstGeom>
          <a:noFill/>
        </p:spPr>
        <p:txBody>
          <a:bodyPr wrap="square" rtlCol="0">
            <a:spAutoFit/>
          </a:bodyPr>
          <a:lstStyle/>
          <a:p>
            <a:pPr algn="r" rtl="1"/>
            <a:r>
              <a:rPr lang="ar-IQ" sz="2400" b="1" dirty="0" smtClean="0"/>
              <a:t>تغير الصفات الطبيعية ( مسخ </a:t>
            </a:r>
            <a:r>
              <a:rPr lang="en-US" sz="2400" b="1" dirty="0" smtClean="0"/>
              <a:t>(DNA</a:t>
            </a:r>
            <a:endParaRPr lang="en-US" dirty="0" smtClean="0"/>
          </a:p>
          <a:p>
            <a:pPr algn="just" rtl="1"/>
            <a:r>
              <a:rPr lang="ar-IQ" sz="2000" b="1" dirty="0" smtClean="0"/>
              <a:t>يكون ال </a:t>
            </a:r>
            <a:r>
              <a:rPr lang="en-US" sz="2000" b="1" dirty="0" smtClean="0"/>
              <a:t>DNA</a:t>
            </a:r>
            <a:r>
              <a:rPr lang="ar-IQ" sz="2000" b="1" dirty="0" smtClean="0"/>
              <a:t>ثابت التركيب في درجات الحرارة الاعتيادية </a:t>
            </a:r>
            <a:r>
              <a:rPr lang="en-US" sz="2000" b="1" dirty="0"/>
              <a:t> </a:t>
            </a:r>
            <a:r>
              <a:rPr lang="en-US" sz="2000" b="1" dirty="0" err="1" smtClean="0"/>
              <a:t>Ph</a:t>
            </a:r>
            <a:r>
              <a:rPr lang="en-US" sz="2000" b="1" dirty="0" smtClean="0"/>
              <a:t> </a:t>
            </a:r>
            <a:r>
              <a:rPr lang="ar-IQ" sz="2000" b="1" dirty="0" smtClean="0"/>
              <a:t>=</a:t>
            </a:r>
            <a:r>
              <a:rPr lang="en-US" sz="2000" b="1" dirty="0" smtClean="0"/>
              <a:t>7 </a:t>
            </a:r>
            <a:r>
              <a:rPr lang="ar-IQ" sz="2000" b="1" dirty="0" err="1" smtClean="0"/>
              <a:t>تولكنه</a:t>
            </a:r>
            <a:r>
              <a:rPr lang="ar-IQ" sz="2000" b="1" dirty="0" smtClean="0"/>
              <a:t> يعاني تغيرات في </a:t>
            </a:r>
            <a:r>
              <a:rPr lang="ar-IQ" sz="2000" b="1" dirty="0" err="1" smtClean="0"/>
              <a:t>التواءاتة</a:t>
            </a:r>
            <a:r>
              <a:rPr lang="ar-IQ" sz="2000" b="1" dirty="0" smtClean="0"/>
              <a:t>  الطبيعية وانعداما في ترتيبها عند تعرضه الى تغير عال في </a:t>
            </a:r>
            <a:r>
              <a:rPr lang="en-US" sz="2000" b="1" dirty="0" smtClean="0"/>
              <a:t>PH </a:t>
            </a:r>
            <a:r>
              <a:rPr lang="ar-IQ" sz="2000" b="1" dirty="0" smtClean="0"/>
              <a:t> وانعداما في ترتيبها عند تعرضه الى تغير  عال في </a:t>
            </a:r>
            <a:r>
              <a:rPr lang="en-US" sz="2000" b="1" dirty="0" smtClean="0"/>
              <a:t>PH</a:t>
            </a:r>
            <a:r>
              <a:rPr lang="ar-IQ" sz="2000" b="1" dirty="0" smtClean="0"/>
              <a:t> ودرجات حرارة عالية بين </a:t>
            </a:r>
            <a:r>
              <a:rPr lang="en-US" sz="2000" b="1" dirty="0" smtClean="0"/>
              <a:t>70-80 </a:t>
            </a:r>
            <a:r>
              <a:rPr lang="ar-IQ" sz="2000" b="1" dirty="0" smtClean="0"/>
              <a:t>درجة مئوية او عند تعرضه الى تركيز </a:t>
            </a:r>
            <a:r>
              <a:rPr lang="ar-IQ" sz="2000" b="1" dirty="0"/>
              <a:t>عال من الكحول او اليوريا </a:t>
            </a:r>
            <a:r>
              <a:rPr lang="ar-IQ" sz="2000" b="1" dirty="0" smtClean="0"/>
              <a:t>وبعض المواد الاخرى . تحدث عملية المسخ عندما يتم التغلب على القوتين المسببتين </a:t>
            </a:r>
            <a:r>
              <a:rPr lang="ar-IQ" sz="2000" b="1" dirty="0" err="1" smtClean="0"/>
              <a:t>لثياتة</a:t>
            </a:r>
            <a:r>
              <a:rPr lang="ar-IQ" sz="2000" b="1" dirty="0" smtClean="0"/>
              <a:t> وهما القوى الهيدروجينية والقوى </a:t>
            </a:r>
            <a:r>
              <a:rPr lang="ar-IQ" sz="2000" b="1" dirty="0" err="1" smtClean="0"/>
              <a:t>الهيدروفوبية</a:t>
            </a:r>
            <a:r>
              <a:rPr lang="ar-IQ" sz="2000" b="1" dirty="0" smtClean="0"/>
              <a:t> دون المساس </a:t>
            </a:r>
            <a:r>
              <a:rPr lang="ar-IQ" sz="2000" b="1" dirty="0" err="1" smtClean="0"/>
              <a:t>بالاواصر</a:t>
            </a:r>
            <a:r>
              <a:rPr lang="ar-IQ" sz="2000" b="1" dirty="0" smtClean="0"/>
              <a:t> التساهمية المكونة لهيكل </a:t>
            </a:r>
            <a:r>
              <a:rPr lang="en-US" sz="2000" b="1" dirty="0" smtClean="0"/>
              <a:t>.DNA</a:t>
            </a:r>
          </a:p>
          <a:p>
            <a:pPr algn="just" rtl="1"/>
            <a:endParaRPr lang="en-US" sz="2000" b="1" dirty="0"/>
          </a:p>
          <a:p>
            <a:pPr algn="just" rtl="1"/>
            <a:r>
              <a:rPr lang="ar-IQ" sz="2400" b="1" dirty="0"/>
              <a:t>الطفرة الوراثية </a:t>
            </a:r>
          </a:p>
          <a:p>
            <a:pPr algn="just" rtl="1"/>
            <a:r>
              <a:rPr lang="ar-IQ" sz="2000" b="1" dirty="0"/>
              <a:t>هي وحدة </a:t>
            </a:r>
            <a:r>
              <a:rPr lang="ar-IQ" sz="2000" b="1" dirty="0" err="1"/>
              <a:t>نيوكليوتيد</a:t>
            </a:r>
            <a:r>
              <a:rPr lang="ar-IQ" sz="2000" b="1" dirty="0"/>
              <a:t> واحده يتم فيها احلال قاعدة بيورين محل قاعدة </a:t>
            </a:r>
            <a:r>
              <a:rPr lang="ar-IQ" sz="2000" b="1" dirty="0" err="1"/>
              <a:t>بايريميدين</a:t>
            </a:r>
            <a:r>
              <a:rPr lang="ar-IQ" sz="2000" b="1" dirty="0"/>
              <a:t> وبالعكس مثل الادنين محل الكوانين او العكس او احلال </a:t>
            </a:r>
            <a:r>
              <a:rPr lang="ar-IQ" sz="2000" b="1" dirty="0" err="1"/>
              <a:t>السايستين</a:t>
            </a:r>
            <a:r>
              <a:rPr lang="ar-IQ" sz="2000" b="1" dirty="0"/>
              <a:t> محل </a:t>
            </a:r>
            <a:r>
              <a:rPr lang="ar-IQ" sz="2000" b="1" dirty="0" err="1"/>
              <a:t>الثايمين</a:t>
            </a:r>
            <a:r>
              <a:rPr lang="ar-IQ" sz="2000" b="1" dirty="0"/>
              <a:t> او العكس وفي بعض الاحيان تحذف عدة </a:t>
            </a:r>
            <a:r>
              <a:rPr lang="ar-IQ" sz="2000" b="1" dirty="0" err="1"/>
              <a:t>نيوكليوتيدات</a:t>
            </a:r>
            <a:r>
              <a:rPr lang="ar-IQ" sz="2000" b="1" dirty="0"/>
              <a:t> فتسبب الطفرة او مرض معين . </a:t>
            </a:r>
            <a:endParaRPr lang="en-US" sz="2000" b="1" dirty="0" smtClean="0"/>
          </a:p>
          <a:p>
            <a:pPr algn="just" rtl="1"/>
            <a:endParaRPr lang="ar-IQ" sz="2000" b="1" dirty="0"/>
          </a:p>
          <a:p>
            <a:pPr algn="just" rtl="1"/>
            <a:r>
              <a:rPr lang="ar-IQ" sz="2400" b="1" dirty="0"/>
              <a:t>العوامل المؤثرة على الطفرة </a:t>
            </a:r>
            <a:r>
              <a:rPr lang="ar-IQ" sz="2400" b="1" dirty="0" smtClean="0"/>
              <a:t>الوراثية</a:t>
            </a:r>
            <a:endParaRPr lang="en-US" sz="2400" b="1" dirty="0" smtClean="0"/>
          </a:p>
          <a:p>
            <a:pPr algn="just" rtl="1"/>
            <a:r>
              <a:rPr lang="ar-IQ" sz="2400" b="1" dirty="0" smtClean="0"/>
              <a:t> </a:t>
            </a:r>
            <a:endParaRPr lang="ar-IQ" sz="2400" b="1" dirty="0"/>
          </a:p>
          <a:p>
            <a:pPr algn="just" rtl="1"/>
            <a:r>
              <a:rPr lang="en-US" sz="2000" b="1" dirty="0" smtClean="0"/>
              <a:t>1</a:t>
            </a:r>
            <a:r>
              <a:rPr lang="ar-IQ" sz="2000" b="1" dirty="0" smtClean="0"/>
              <a:t>. تحدث </a:t>
            </a:r>
            <a:r>
              <a:rPr lang="ar-IQ" sz="2000" b="1" dirty="0"/>
              <a:t>تغيرات كيميائية او فيزيائية لجزيء </a:t>
            </a:r>
            <a:r>
              <a:rPr lang="en-US" sz="2000" b="1" dirty="0"/>
              <a:t>DNA </a:t>
            </a:r>
            <a:r>
              <a:rPr lang="ar-IQ" sz="2000" b="1" dirty="0"/>
              <a:t>تتوارثها الاجيال حيث </a:t>
            </a:r>
            <a:r>
              <a:rPr lang="ar-IQ" sz="2000" b="1" dirty="0" err="1"/>
              <a:t>تتكوت</a:t>
            </a:r>
            <a:r>
              <a:rPr lang="ar-IQ" sz="2000" b="1" dirty="0"/>
              <a:t> بروتينات يكون تسلسل احماضها الامينية متغيرا نتيجة تغير وحدات </a:t>
            </a:r>
            <a:r>
              <a:rPr lang="ar-IQ" sz="2000" b="1" dirty="0" err="1"/>
              <a:t>النيوكليوتيد</a:t>
            </a:r>
            <a:r>
              <a:rPr lang="ar-IQ" sz="2000" b="1" dirty="0"/>
              <a:t> وغالبا ما تكون هذه البروتينات </a:t>
            </a:r>
            <a:r>
              <a:rPr lang="ar-IQ" sz="2000" b="1" dirty="0" err="1"/>
              <a:t>المريضه</a:t>
            </a:r>
            <a:r>
              <a:rPr lang="ar-IQ" sz="2000" b="1" dirty="0"/>
              <a:t> تنقصها الفعالية الحيوية الطبيعية التي تؤدي الى موت الكائن الحي . </a:t>
            </a:r>
          </a:p>
          <a:p>
            <a:pPr algn="just" rtl="1"/>
            <a:r>
              <a:rPr lang="en-US" sz="2000" b="1" dirty="0" smtClean="0"/>
              <a:t>2</a:t>
            </a:r>
            <a:r>
              <a:rPr lang="ar-IQ" sz="2000" b="1" dirty="0" smtClean="0"/>
              <a:t>. </a:t>
            </a:r>
            <a:r>
              <a:rPr lang="ar-IQ" sz="2000" b="1" dirty="0"/>
              <a:t>الطاقة </a:t>
            </a:r>
            <a:r>
              <a:rPr lang="ar-IQ" sz="2000" b="1" dirty="0" err="1"/>
              <a:t>الاشعاعيه</a:t>
            </a:r>
            <a:r>
              <a:rPr lang="ar-IQ" sz="2000" b="1" dirty="0"/>
              <a:t> على شكل اشعة سينية او فوق بنفسجية .</a:t>
            </a:r>
          </a:p>
          <a:p>
            <a:pPr algn="just" rtl="1"/>
            <a:r>
              <a:rPr lang="en-US" sz="2000" b="1" dirty="0" smtClean="0"/>
              <a:t>3</a:t>
            </a:r>
            <a:r>
              <a:rPr lang="ar-IQ" sz="2000" b="1" dirty="0" smtClean="0"/>
              <a:t>. عوام</a:t>
            </a:r>
            <a:r>
              <a:rPr lang="ar-IQ" sz="2000" b="1" dirty="0"/>
              <a:t>ل</a:t>
            </a:r>
            <a:r>
              <a:rPr lang="ar-IQ" sz="2000" b="1" dirty="0" smtClean="0"/>
              <a:t> </a:t>
            </a:r>
            <a:r>
              <a:rPr lang="ar-IQ" sz="2000" b="1" dirty="0"/>
              <a:t>كيميائية لها القدرة على الارتباط الكيميائي مع القواعد </a:t>
            </a:r>
            <a:r>
              <a:rPr lang="ar-IQ" sz="2000" b="1" dirty="0" err="1"/>
              <a:t>النتروجينية</a:t>
            </a:r>
            <a:r>
              <a:rPr lang="ar-IQ" sz="2000" b="1" dirty="0"/>
              <a:t> في جزيء </a:t>
            </a:r>
            <a:r>
              <a:rPr lang="en-US" sz="2000" b="1" dirty="0"/>
              <a:t>DNA </a:t>
            </a:r>
            <a:r>
              <a:rPr lang="ar-IQ" sz="2000" b="1" dirty="0"/>
              <a:t>المتحورة كما ان بعض العوامل لها القدرة على حذف او ادخال قواعد </a:t>
            </a:r>
            <a:r>
              <a:rPr lang="ar-IQ" sz="2000" b="1" dirty="0" err="1" smtClean="0"/>
              <a:t>نتروجينية</a:t>
            </a:r>
            <a:r>
              <a:rPr lang="ar-IQ" sz="2000" b="1" dirty="0" smtClean="0"/>
              <a:t>.</a:t>
            </a:r>
            <a:endParaRPr lang="en-US" sz="2000" b="1" dirty="0" smtClean="0"/>
          </a:p>
          <a:p>
            <a:pPr algn="just" rtl="1"/>
            <a:endParaRPr lang="en-US" sz="2000" b="1" dirty="0"/>
          </a:p>
        </p:txBody>
      </p:sp>
    </p:spTree>
    <p:extLst>
      <p:ext uri="{BB962C8B-B14F-4D97-AF65-F5344CB8AC3E}">
        <p14:creationId xmlns:p14="http://schemas.microsoft.com/office/powerpoint/2010/main" val="1580382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941537" cy="3570208"/>
          </a:xfrm>
          <a:prstGeom prst="rect">
            <a:avLst/>
          </a:prstGeom>
        </p:spPr>
        <p:txBody>
          <a:bodyPr wrap="square">
            <a:spAutoFit/>
          </a:bodyPr>
          <a:lstStyle/>
          <a:p>
            <a:pPr algn="r" rtl="1"/>
            <a:r>
              <a:rPr lang="ar-IQ" sz="2400" b="1" dirty="0"/>
              <a:t>الحامض النووي </a:t>
            </a:r>
            <a:r>
              <a:rPr lang="ar-IQ" sz="2400" b="1" dirty="0" err="1"/>
              <a:t>الرايبوزي</a:t>
            </a:r>
            <a:r>
              <a:rPr lang="ar-IQ" sz="2400" b="1" dirty="0"/>
              <a:t> ( </a:t>
            </a:r>
            <a:r>
              <a:rPr lang="ar-IQ" sz="2400" b="1" dirty="0" err="1"/>
              <a:t>رايبونيوكليك</a:t>
            </a:r>
            <a:r>
              <a:rPr lang="ar-IQ" sz="2400" b="1" dirty="0"/>
              <a:t> ) </a:t>
            </a:r>
            <a:r>
              <a:rPr lang="ar-IQ" sz="2400" b="1" dirty="0" smtClean="0"/>
              <a:t>)((</a:t>
            </a:r>
            <a:r>
              <a:rPr lang="en-US" sz="2800" b="1" dirty="0" err="1" smtClean="0"/>
              <a:t>Ribonuclric</a:t>
            </a:r>
            <a:r>
              <a:rPr lang="en-US" sz="2800" b="1" dirty="0" smtClean="0"/>
              <a:t> </a:t>
            </a:r>
            <a:r>
              <a:rPr lang="en-US" sz="2800" b="1" dirty="0"/>
              <a:t>acid ( RNA</a:t>
            </a:r>
          </a:p>
          <a:p>
            <a:pPr algn="r" rtl="1"/>
            <a:r>
              <a:rPr lang="en-US" sz="2000" b="1" dirty="0"/>
              <a:t> </a:t>
            </a:r>
            <a:r>
              <a:rPr lang="en-US" sz="2000" b="1" dirty="0" smtClean="0"/>
              <a:t> </a:t>
            </a:r>
          </a:p>
          <a:p>
            <a:pPr algn="just" rtl="1"/>
            <a:r>
              <a:rPr lang="ar-IQ" sz="2000" b="1" dirty="0" smtClean="0"/>
              <a:t>يتألف </a:t>
            </a:r>
            <a:r>
              <a:rPr lang="ar-IQ" sz="2000" b="1" dirty="0"/>
              <a:t>جزيء </a:t>
            </a:r>
            <a:r>
              <a:rPr lang="en-US" sz="2000" b="1" dirty="0"/>
              <a:t>RNA </a:t>
            </a:r>
            <a:r>
              <a:rPr lang="ar-IQ" sz="2000" b="1" dirty="0"/>
              <a:t>من سلسلة طويلة واحده لمتعدد </a:t>
            </a:r>
            <a:r>
              <a:rPr lang="ar-IQ" sz="2000" b="1" dirty="0" err="1"/>
              <a:t>نيوكليوتيدات</a:t>
            </a:r>
            <a:r>
              <a:rPr lang="ar-IQ" sz="2000" b="1" dirty="0"/>
              <a:t> وتكون وحدات السكر فيه </a:t>
            </a:r>
            <a:r>
              <a:rPr lang="ar-IQ" sz="2000" b="1" dirty="0" err="1"/>
              <a:t>الرايبوز</a:t>
            </a:r>
            <a:r>
              <a:rPr lang="ar-IQ" sz="2000" b="1" dirty="0"/>
              <a:t> وتحوي هذه السلسلة على القواعد الرئيسية الاربع الادنين والكوانين </a:t>
            </a:r>
            <a:r>
              <a:rPr lang="ar-IQ" sz="2000" b="1" dirty="0" err="1"/>
              <a:t>والسايتوسين</a:t>
            </a:r>
            <a:r>
              <a:rPr lang="ar-IQ" sz="2000" b="1" dirty="0"/>
              <a:t> واليوراسيل </a:t>
            </a:r>
            <a:r>
              <a:rPr lang="ar-IQ" sz="2000" b="1" dirty="0" smtClean="0"/>
              <a:t>.كما </a:t>
            </a:r>
            <a:r>
              <a:rPr lang="ar-IQ" sz="2000" b="1" dirty="0"/>
              <a:t>تحوي ايضا بصوره متميزة على قواعد من مشتقات القواعد الرئيسية الاربع او على قواعد </a:t>
            </a:r>
            <a:r>
              <a:rPr lang="ar-IQ" sz="2000" b="1" dirty="0" err="1"/>
              <a:t>نتروجينية</a:t>
            </a:r>
            <a:r>
              <a:rPr lang="ar-IQ" sz="2000" b="1" dirty="0"/>
              <a:t> غير شائعة ( نادرة ) .</a:t>
            </a:r>
          </a:p>
          <a:p>
            <a:pPr algn="just" rtl="1"/>
            <a:r>
              <a:rPr lang="ar-IQ" sz="2000" b="1" dirty="0"/>
              <a:t>تكون جزيئات ال</a:t>
            </a:r>
            <a:r>
              <a:rPr lang="en-US" sz="2000" b="1" dirty="0"/>
              <a:t>RNA </a:t>
            </a:r>
            <a:r>
              <a:rPr lang="ar-IQ" sz="2000" b="1" dirty="0"/>
              <a:t>في الخلية على ثلاث انواع رئيسية </a:t>
            </a:r>
            <a:r>
              <a:rPr lang="en-US" sz="2000" b="1" dirty="0"/>
              <a:t>RNA </a:t>
            </a:r>
            <a:r>
              <a:rPr lang="ar-IQ" sz="2000" b="1" dirty="0"/>
              <a:t>الناقل </a:t>
            </a:r>
            <a:r>
              <a:rPr lang="en-US" sz="2000" b="1" dirty="0"/>
              <a:t>transfer RNA (</a:t>
            </a:r>
            <a:r>
              <a:rPr lang="en-US" sz="2000" b="1" dirty="0" err="1"/>
              <a:t>tRNA</a:t>
            </a:r>
            <a:r>
              <a:rPr lang="en-US" sz="2000" b="1" dirty="0"/>
              <a:t>)</a:t>
            </a:r>
            <a:r>
              <a:rPr lang="ar-IQ" sz="2000" b="1" dirty="0"/>
              <a:t>و</a:t>
            </a:r>
            <a:r>
              <a:rPr lang="en-US" sz="2000" b="1" dirty="0"/>
              <a:t>RNA </a:t>
            </a:r>
            <a:r>
              <a:rPr lang="ar-IQ" sz="2000" b="1" dirty="0" err="1"/>
              <a:t>الرايبوسومي</a:t>
            </a:r>
            <a:r>
              <a:rPr lang="ar-IQ" sz="2000" b="1" dirty="0"/>
              <a:t> </a:t>
            </a:r>
            <a:r>
              <a:rPr lang="en-US" sz="2000" b="1" dirty="0"/>
              <a:t>ribosomal </a:t>
            </a:r>
            <a:r>
              <a:rPr lang="en-US" sz="2000" b="1" dirty="0" smtClean="0"/>
              <a:t>RNA (</a:t>
            </a:r>
            <a:r>
              <a:rPr lang="en-US" sz="2000" b="1" dirty="0" err="1" smtClean="0"/>
              <a:t>rRNA</a:t>
            </a:r>
            <a:r>
              <a:rPr lang="en-US" sz="2000" b="1" dirty="0" smtClean="0"/>
              <a:t>) </a:t>
            </a:r>
            <a:r>
              <a:rPr lang="ar-IQ" sz="2000" b="1" dirty="0"/>
              <a:t>و </a:t>
            </a:r>
            <a:r>
              <a:rPr lang="en-US" sz="2000" b="1" dirty="0"/>
              <a:t>RNA </a:t>
            </a:r>
            <a:r>
              <a:rPr lang="ar-IQ" sz="2000" b="1" dirty="0"/>
              <a:t>الرسول او المخبر </a:t>
            </a:r>
            <a:r>
              <a:rPr lang="en-US" sz="2000" b="1" dirty="0"/>
              <a:t>messenger RNA  </a:t>
            </a:r>
            <a:r>
              <a:rPr lang="en-US" sz="2000" b="1" dirty="0" smtClean="0"/>
              <a:t>(mRNA) </a:t>
            </a:r>
            <a:r>
              <a:rPr lang="ar-IQ" sz="2000" b="1" dirty="0"/>
              <a:t>وتوجد انواع </a:t>
            </a:r>
            <a:r>
              <a:rPr lang="en-US" sz="2000" b="1" dirty="0"/>
              <a:t>RNA </a:t>
            </a:r>
            <a:r>
              <a:rPr lang="ar-IQ" sz="2000" b="1" dirty="0"/>
              <a:t>الثلاثة بأشكال متعددة وفي خلايا البكتريا</a:t>
            </a:r>
            <a:r>
              <a:rPr lang="en-US" sz="2000" b="1" dirty="0" err="1"/>
              <a:t>Ecoli</a:t>
            </a:r>
            <a:r>
              <a:rPr lang="en-US" sz="2000" b="1" dirty="0"/>
              <a:t> . </a:t>
            </a:r>
            <a:r>
              <a:rPr lang="ar-IQ" sz="2000" b="1" dirty="0"/>
              <a:t>ويكون معظم ال</a:t>
            </a:r>
            <a:r>
              <a:rPr lang="en-US" sz="2000" b="1" dirty="0"/>
              <a:t>RNA </a:t>
            </a:r>
            <a:r>
              <a:rPr lang="ar-IQ" sz="2000" b="1" dirty="0"/>
              <a:t>موجودا في السيتوبلازم غير انه الخلايا حقيقية. النواة يكون ال</a:t>
            </a:r>
            <a:r>
              <a:rPr lang="en-US" sz="2000" b="1" dirty="0"/>
              <a:t>RNA </a:t>
            </a:r>
            <a:r>
              <a:rPr lang="ar-IQ" sz="2000" b="1" dirty="0"/>
              <a:t>منتشرا في النواة وفي </a:t>
            </a:r>
            <a:r>
              <a:rPr lang="ar-IQ" sz="2000" b="1" dirty="0" err="1"/>
              <a:t>الرايبوسومات</a:t>
            </a:r>
            <a:r>
              <a:rPr lang="ar-IQ" sz="2000" b="1" dirty="0"/>
              <a:t> </a:t>
            </a:r>
            <a:r>
              <a:rPr lang="ar-IQ" sz="2000" b="1" dirty="0" err="1"/>
              <a:t>والمايتوكندريا</a:t>
            </a:r>
            <a:r>
              <a:rPr lang="ar-IQ" sz="2000" b="1" dirty="0"/>
              <a:t> وكذلك في </a:t>
            </a:r>
            <a:r>
              <a:rPr lang="ar-IQ" sz="2000" b="1" dirty="0" err="1"/>
              <a:t>السايتوبلازم</a:t>
            </a:r>
            <a:r>
              <a:rPr lang="ar-IQ" sz="2000" b="1" dirty="0"/>
              <a:t> .</a:t>
            </a:r>
            <a:endParaRPr lang="en-US" sz="2000" b="1" dirty="0"/>
          </a:p>
        </p:txBody>
      </p:sp>
    </p:spTree>
    <p:extLst>
      <p:ext uri="{BB962C8B-B14F-4D97-AF65-F5344CB8AC3E}">
        <p14:creationId xmlns:p14="http://schemas.microsoft.com/office/powerpoint/2010/main" val="357559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89679"/>
            <a:ext cx="9036496" cy="3170099"/>
          </a:xfrm>
          <a:prstGeom prst="rect">
            <a:avLst/>
          </a:prstGeom>
        </p:spPr>
        <p:txBody>
          <a:bodyPr wrap="square">
            <a:spAutoFit/>
          </a:bodyPr>
          <a:lstStyle/>
          <a:p>
            <a:pPr algn="just" rtl="1"/>
            <a:r>
              <a:rPr lang="ar-IQ" sz="2400" b="1" dirty="0"/>
              <a:t>الحامض النووي </a:t>
            </a:r>
            <a:r>
              <a:rPr lang="ar-IQ" sz="2400" b="1" dirty="0" err="1"/>
              <a:t>الرايبوزي</a:t>
            </a:r>
            <a:r>
              <a:rPr lang="ar-IQ" sz="2400" b="1" dirty="0"/>
              <a:t> الناقل </a:t>
            </a:r>
            <a:r>
              <a:rPr lang="en-US" sz="2800" b="1" dirty="0" err="1"/>
              <a:t>tRNA</a:t>
            </a:r>
            <a:r>
              <a:rPr lang="en-US" sz="2800" b="1" dirty="0"/>
              <a:t> </a:t>
            </a:r>
            <a:endParaRPr lang="en-US" sz="2800" b="1" dirty="0" smtClean="0"/>
          </a:p>
          <a:p>
            <a:pPr algn="just" rtl="1"/>
            <a:endParaRPr lang="en-US" sz="2800" b="1" dirty="0"/>
          </a:p>
          <a:p>
            <a:pPr algn="just" rtl="1"/>
            <a:r>
              <a:rPr lang="ar-IQ" sz="2000" b="1" dirty="0"/>
              <a:t>يوجد ال</a:t>
            </a:r>
            <a:r>
              <a:rPr lang="en-US" sz="2000" b="1" dirty="0"/>
              <a:t>RNA </a:t>
            </a:r>
            <a:r>
              <a:rPr lang="ar-IQ" sz="2000" b="1" dirty="0"/>
              <a:t>الناقل في </a:t>
            </a:r>
            <a:r>
              <a:rPr lang="ar-IQ" sz="2000" b="1" dirty="0" err="1"/>
              <a:t>السايتوبلازم</a:t>
            </a:r>
            <a:r>
              <a:rPr lang="ar-IQ" sz="2000" b="1" dirty="0"/>
              <a:t> </a:t>
            </a:r>
            <a:r>
              <a:rPr lang="ar-IQ" sz="2000" b="1" dirty="0" smtClean="0"/>
              <a:t> </a:t>
            </a:r>
            <a:r>
              <a:rPr lang="ar-IQ" sz="2000" b="1" dirty="0"/>
              <a:t>وهو يشكل </a:t>
            </a:r>
            <a:r>
              <a:rPr lang="en-US" sz="2000" b="1" dirty="0" smtClean="0"/>
              <a:t>10-15</a:t>
            </a:r>
            <a:r>
              <a:rPr lang="ar-IQ" sz="2000" b="1" dirty="0" smtClean="0"/>
              <a:t>% </a:t>
            </a:r>
            <a:r>
              <a:rPr lang="ar-IQ" sz="2000" b="1" dirty="0"/>
              <a:t>من ال</a:t>
            </a:r>
            <a:r>
              <a:rPr lang="en-US" sz="2000" b="1" dirty="0"/>
              <a:t>RNA </a:t>
            </a:r>
            <a:r>
              <a:rPr lang="ar-IQ" sz="2000" b="1" dirty="0"/>
              <a:t>الكلي للخلية . وتعمل جزيئات</a:t>
            </a:r>
            <a:r>
              <a:rPr lang="en-US" sz="2000" b="1" dirty="0" err="1"/>
              <a:t>tRNA</a:t>
            </a:r>
            <a:r>
              <a:rPr lang="en-US" sz="2000" b="1" dirty="0"/>
              <a:t> </a:t>
            </a:r>
            <a:r>
              <a:rPr lang="ar-IQ" sz="2000" b="1" dirty="0"/>
              <a:t>على نقل الاحماض الامينية الى مراكز محددة في مواقع تكوين البروتين ويتخصص جزيء </a:t>
            </a:r>
            <a:r>
              <a:rPr lang="en-US" sz="2000" b="1" dirty="0" err="1"/>
              <a:t>tRNA</a:t>
            </a:r>
            <a:r>
              <a:rPr lang="en-US" sz="2000" b="1" dirty="0"/>
              <a:t> </a:t>
            </a:r>
            <a:r>
              <a:rPr lang="ar-IQ" sz="2000" b="1" dirty="0"/>
              <a:t>واحد على الاقل لكل حامض اميني . ويتراوح طول السلسلة </a:t>
            </a:r>
            <a:r>
              <a:rPr lang="ar-IQ" sz="2000" b="1" dirty="0" err="1"/>
              <a:t>النيوكليوتيدية</a:t>
            </a:r>
            <a:r>
              <a:rPr lang="ar-IQ" sz="2000" b="1" dirty="0"/>
              <a:t> المكونة لجزيء </a:t>
            </a:r>
            <a:r>
              <a:rPr lang="en-US" sz="2000" b="1" dirty="0" err="1"/>
              <a:t>tRNA</a:t>
            </a:r>
            <a:r>
              <a:rPr lang="en-US" sz="2000" b="1" dirty="0"/>
              <a:t> </a:t>
            </a:r>
            <a:r>
              <a:rPr lang="ar-IQ" sz="2000" b="1" dirty="0"/>
              <a:t>عموما من </a:t>
            </a:r>
            <a:r>
              <a:rPr lang="en-US" sz="2000" b="1" dirty="0" smtClean="0"/>
              <a:t>67-85 </a:t>
            </a:r>
            <a:r>
              <a:rPr lang="ar-IQ" sz="2000" b="1" dirty="0" smtClean="0"/>
              <a:t>وحدة </a:t>
            </a:r>
            <a:r>
              <a:rPr lang="ar-IQ" sz="2000" b="1" dirty="0" err="1"/>
              <a:t>نيوكليوتيد</a:t>
            </a:r>
            <a:r>
              <a:rPr lang="ar-IQ" sz="2000" b="1" dirty="0"/>
              <a:t> وبالرغم من ان جزي ال</a:t>
            </a:r>
            <a:r>
              <a:rPr lang="en-US" sz="2000" b="1" dirty="0" err="1"/>
              <a:t>tRNA</a:t>
            </a:r>
            <a:r>
              <a:rPr lang="en-US" sz="2000" b="1" dirty="0"/>
              <a:t> </a:t>
            </a:r>
            <a:r>
              <a:rPr lang="ar-IQ" sz="2000" b="1" dirty="0"/>
              <a:t>يحوي </a:t>
            </a:r>
            <a:r>
              <a:rPr lang="ar-IQ" sz="2000" b="1" dirty="0" err="1"/>
              <a:t>النيوكليوتيدات</a:t>
            </a:r>
            <a:r>
              <a:rPr lang="ar-IQ" sz="2000" b="1" dirty="0"/>
              <a:t> الاربع الشائعة الا انه يحوي ايضا </a:t>
            </a:r>
            <a:r>
              <a:rPr lang="ar-IQ" sz="2000" b="1" dirty="0" err="1" smtClean="0"/>
              <a:t>رايبونيوكليوتيدات</a:t>
            </a:r>
            <a:r>
              <a:rPr lang="ar-IQ" sz="2000" b="1" dirty="0" smtClean="0"/>
              <a:t> </a:t>
            </a:r>
            <a:r>
              <a:rPr lang="ar-IQ" sz="2000" b="1" dirty="0"/>
              <a:t>اخرى </a:t>
            </a:r>
            <a:r>
              <a:rPr lang="ar-IQ" sz="2000" b="1" dirty="0" smtClean="0"/>
              <a:t>نادرة وغير </a:t>
            </a:r>
            <a:r>
              <a:rPr lang="ar-IQ" sz="2000" b="1" dirty="0"/>
              <a:t>اعتيادية تساعد على تخصص</a:t>
            </a:r>
            <a:r>
              <a:rPr lang="en-US" sz="2000" b="1" dirty="0" err="1"/>
              <a:t>tRNA</a:t>
            </a:r>
            <a:r>
              <a:rPr lang="en-US" sz="2000" b="1" dirty="0"/>
              <a:t> </a:t>
            </a:r>
            <a:r>
              <a:rPr lang="ar-IQ" sz="2000" b="1" dirty="0"/>
              <a:t>ولجزيء </a:t>
            </a:r>
            <a:r>
              <a:rPr lang="en-US" sz="2000" b="1" dirty="0" err="1"/>
              <a:t>tRNA</a:t>
            </a:r>
            <a:r>
              <a:rPr lang="en-US" sz="2000" b="1" dirty="0"/>
              <a:t> </a:t>
            </a:r>
            <a:r>
              <a:rPr lang="ar-IQ" sz="2000" b="1" dirty="0"/>
              <a:t>تركيب ثالثي يتضمن مناطق حلزونية والتفافات . وبصورة غالبة </a:t>
            </a:r>
            <a:r>
              <a:rPr lang="ar-IQ" sz="2400" b="1" dirty="0"/>
              <a:t>فأن </a:t>
            </a:r>
            <a:r>
              <a:rPr lang="ar-IQ" sz="2000" b="1" dirty="0"/>
              <a:t>السلسلة </a:t>
            </a:r>
            <a:r>
              <a:rPr lang="ar-IQ" sz="2000" b="1" dirty="0" err="1"/>
              <a:t>النيوكليوتيدية</a:t>
            </a:r>
            <a:r>
              <a:rPr lang="ar-IQ" sz="2000" b="1" dirty="0"/>
              <a:t> لجزيء</a:t>
            </a:r>
            <a:r>
              <a:rPr lang="en-US" sz="2000" b="1" dirty="0" err="1"/>
              <a:t>tRNA</a:t>
            </a:r>
            <a:r>
              <a:rPr lang="en-US" sz="2000" b="1" dirty="0"/>
              <a:t> </a:t>
            </a:r>
            <a:r>
              <a:rPr lang="ar-IQ" sz="2000" b="1" dirty="0"/>
              <a:t>يكون تركيبا له شكل ورقة البرسيم .حيث يعطي هذا الشكل ثباتا واستقرارا عال لجزيء</a:t>
            </a:r>
            <a:r>
              <a:rPr lang="en-US" sz="2000" b="1" dirty="0" err="1"/>
              <a:t>tRNA</a:t>
            </a:r>
            <a:endParaRPr lang="en-US" sz="2000" b="1" dirty="0"/>
          </a:p>
        </p:txBody>
      </p:sp>
      <p:sp>
        <p:nvSpPr>
          <p:cNvPr id="3" name="مستطيل 2"/>
          <p:cNvSpPr/>
          <p:nvPr/>
        </p:nvSpPr>
        <p:spPr>
          <a:xfrm>
            <a:off x="107504" y="3933056"/>
            <a:ext cx="9041610" cy="2000548"/>
          </a:xfrm>
          <a:prstGeom prst="rect">
            <a:avLst/>
          </a:prstGeom>
        </p:spPr>
        <p:txBody>
          <a:bodyPr wrap="square">
            <a:spAutoFit/>
          </a:bodyPr>
          <a:lstStyle/>
          <a:p>
            <a:pPr algn="just" rtl="1"/>
            <a:r>
              <a:rPr lang="ar-IQ" sz="2400" b="1" dirty="0"/>
              <a:t>الحامض النووي </a:t>
            </a:r>
            <a:r>
              <a:rPr lang="ar-IQ" sz="2400" b="1" dirty="0" err="1"/>
              <a:t>الرايبوزي</a:t>
            </a:r>
            <a:r>
              <a:rPr lang="ar-IQ" sz="2400" b="1" dirty="0"/>
              <a:t> </a:t>
            </a:r>
            <a:r>
              <a:rPr lang="ar-IQ" sz="2400" b="1" dirty="0" err="1"/>
              <a:t>الرايبوسومي</a:t>
            </a:r>
            <a:r>
              <a:rPr lang="ar-IQ" sz="2400" b="1" dirty="0"/>
              <a:t> </a:t>
            </a:r>
            <a:r>
              <a:rPr lang="en-US" sz="2400" b="1" dirty="0" err="1"/>
              <a:t>rRNA</a:t>
            </a:r>
            <a:r>
              <a:rPr lang="en-US" sz="2400" b="1" dirty="0"/>
              <a:t> </a:t>
            </a:r>
            <a:r>
              <a:rPr lang="en-US" sz="2400" b="1" dirty="0" smtClean="0"/>
              <a:t> </a:t>
            </a:r>
          </a:p>
          <a:p>
            <a:pPr algn="just" rtl="1"/>
            <a:r>
              <a:rPr lang="ar-IQ" sz="2000" b="1" dirty="0" smtClean="0"/>
              <a:t>يؤلف</a:t>
            </a:r>
            <a:r>
              <a:rPr lang="en-US" sz="2000" b="1" dirty="0"/>
              <a:t>RNA </a:t>
            </a:r>
            <a:r>
              <a:rPr lang="ar-IQ" sz="2000" b="1" dirty="0" err="1"/>
              <a:t>الرايبوسومي</a:t>
            </a:r>
            <a:r>
              <a:rPr lang="ar-IQ" sz="2000" b="1" dirty="0"/>
              <a:t> نسبة </a:t>
            </a:r>
            <a:r>
              <a:rPr lang="en-US" sz="2000" b="1" dirty="0" smtClean="0"/>
              <a:t>80</a:t>
            </a:r>
            <a:r>
              <a:rPr lang="ar-IQ" sz="2000" b="1" dirty="0" smtClean="0"/>
              <a:t>% </a:t>
            </a:r>
            <a:r>
              <a:rPr lang="ar-IQ" sz="2000" b="1" dirty="0"/>
              <a:t>من تركيب </a:t>
            </a:r>
            <a:r>
              <a:rPr lang="ar-IQ" sz="2000" b="1" dirty="0" err="1"/>
              <a:t>الرايبوسومات</a:t>
            </a:r>
            <a:r>
              <a:rPr lang="ar-IQ" sz="2000" b="1" dirty="0"/>
              <a:t> حيث تحتوي دقائق </a:t>
            </a:r>
            <a:r>
              <a:rPr lang="ar-IQ" sz="2000" b="1" dirty="0" err="1"/>
              <a:t>الرايبوسومات</a:t>
            </a:r>
            <a:r>
              <a:rPr lang="ar-IQ" sz="2000" b="1" dirty="0"/>
              <a:t> على بروتين و</a:t>
            </a:r>
            <a:r>
              <a:rPr lang="en-US" sz="2000" b="1" dirty="0"/>
              <a:t>RNA </a:t>
            </a:r>
            <a:r>
              <a:rPr lang="ar-IQ" sz="2000" b="1" dirty="0" err="1"/>
              <a:t>والرايبوسومات</a:t>
            </a:r>
            <a:r>
              <a:rPr lang="ar-IQ" sz="2000" b="1" dirty="0"/>
              <a:t> هي مواقع تكوين البروتين .</a:t>
            </a:r>
          </a:p>
          <a:p>
            <a:pPr algn="just" rtl="1"/>
            <a:r>
              <a:rPr lang="ar-IQ" sz="2000" b="1" dirty="0" err="1"/>
              <a:t>تتالف</a:t>
            </a:r>
            <a:r>
              <a:rPr lang="ar-IQ" sz="2000" b="1" dirty="0"/>
              <a:t> </a:t>
            </a:r>
            <a:r>
              <a:rPr lang="ar-IQ" sz="2000" b="1" dirty="0" err="1"/>
              <a:t>الرايبوسومات</a:t>
            </a:r>
            <a:r>
              <a:rPr lang="ar-IQ" sz="2000" b="1" dirty="0"/>
              <a:t> عموما من وحدتين ثانويتين مختلفتان في الحجم تعملان كوحدة متكاملة في التكوين الحياتي </a:t>
            </a:r>
            <a:r>
              <a:rPr lang="ar-IQ" sz="2000" b="1" dirty="0" smtClean="0"/>
              <a:t>للبروتينات </a:t>
            </a:r>
            <a:r>
              <a:rPr lang="ar-IQ" sz="2000" b="1" dirty="0"/>
              <a:t>ويحوي تركيب كل </a:t>
            </a:r>
            <a:r>
              <a:rPr lang="ar-IQ" sz="2000" b="1" dirty="0" smtClean="0"/>
              <a:t>من </a:t>
            </a:r>
            <a:r>
              <a:rPr lang="ar-IQ" sz="2000" b="1" dirty="0"/>
              <a:t>هاتين الوحدتين على </a:t>
            </a:r>
            <a:r>
              <a:rPr lang="en-US" sz="2000" b="1" dirty="0"/>
              <a:t>mRNA </a:t>
            </a:r>
            <a:r>
              <a:rPr lang="ar-IQ" sz="2000" b="1" dirty="0" err="1"/>
              <a:t>الرايبوسومي</a:t>
            </a:r>
            <a:r>
              <a:rPr lang="ar-IQ" sz="2000" b="1" dirty="0"/>
              <a:t> والذي يؤلف البروتين الجزء </a:t>
            </a:r>
            <a:r>
              <a:rPr lang="ar-IQ" sz="2000" b="1" dirty="0" smtClean="0"/>
              <a:t>المتبقي</a:t>
            </a:r>
            <a:endParaRPr lang="en-US" sz="2000" b="1" dirty="0"/>
          </a:p>
        </p:txBody>
      </p:sp>
    </p:spTree>
    <p:extLst>
      <p:ext uri="{BB962C8B-B14F-4D97-AF65-F5344CB8AC3E}">
        <p14:creationId xmlns:p14="http://schemas.microsoft.com/office/powerpoint/2010/main" val="1397003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856984" cy="1323439"/>
          </a:xfrm>
          <a:prstGeom prst="rect">
            <a:avLst/>
          </a:prstGeom>
        </p:spPr>
        <p:txBody>
          <a:bodyPr wrap="square">
            <a:spAutoFit/>
          </a:bodyPr>
          <a:lstStyle/>
          <a:p>
            <a:pPr algn="just" rtl="1"/>
            <a:r>
              <a:rPr lang="ar-IQ" b="1" smtClean="0"/>
              <a:t>. </a:t>
            </a:r>
            <a:r>
              <a:rPr lang="ar-IQ" sz="2000" b="1" dirty="0"/>
              <a:t>وتحتوي الوحدة الثانية الصغيرة </a:t>
            </a:r>
            <a:r>
              <a:rPr lang="ar-IQ" sz="2000" b="1" dirty="0" err="1"/>
              <a:t>للرايبوسوم</a:t>
            </a:r>
            <a:r>
              <a:rPr lang="ar-IQ" sz="2000" b="1" dirty="0"/>
              <a:t> على جزيء </a:t>
            </a:r>
            <a:r>
              <a:rPr lang="en-US" sz="2000" b="1" dirty="0" err="1"/>
              <a:t>rRNA</a:t>
            </a:r>
            <a:r>
              <a:rPr lang="en-US" sz="2000" b="1" dirty="0"/>
              <a:t> </a:t>
            </a:r>
            <a:r>
              <a:rPr lang="ar-IQ" sz="2000" b="1" dirty="0"/>
              <a:t>واحد وعدد من البروتينات ويحتوي </a:t>
            </a:r>
            <a:r>
              <a:rPr lang="en-US" sz="2000" b="1" dirty="0" err="1"/>
              <a:t>rRNA</a:t>
            </a:r>
            <a:r>
              <a:rPr lang="en-US" sz="2000" b="1" dirty="0"/>
              <a:t> </a:t>
            </a:r>
            <a:r>
              <a:rPr lang="ar-IQ" sz="2000" b="1" dirty="0"/>
              <a:t>في الغالب على القواعد </a:t>
            </a:r>
            <a:r>
              <a:rPr lang="ar-IQ" sz="2000" b="1" dirty="0" err="1"/>
              <a:t>النتروجينة</a:t>
            </a:r>
            <a:r>
              <a:rPr lang="ar-IQ" sz="2000" b="1" dirty="0"/>
              <a:t> كوانين </a:t>
            </a:r>
            <a:r>
              <a:rPr lang="ar-IQ" sz="2000" b="1" dirty="0" err="1"/>
              <a:t>وسايتوسين</a:t>
            </a:r>
            <a:r>
              <a:rPr lang="ar-IQ" sz="2000" b="1" dirty="0"/>
              <a:t> بنسبة </a:t>
            </a:r>
            <a:r>
              <a:rPr lang="en-US" sz="2000" b="1" dirty="0" smtClean="0"/>
              <a:t>50-60</a:t>
            </a:r>
            <a:r>
              <a:rPr lang="ar-IQ" sz="2000" b="1" dirty="0" smtClean="0"/>
              <a:t>% </a:t>
            </a:r>
            <a:r>
              <a:rPr lang="ar-IQ" sz="2000" b="1" dirty="0"/>
              <a:t>من التركيب الكلي .كما يحتوي على قواعد </a:t>
            </a:r>
            <a:r>
              <a:rPr lang="ar-IQ" sz="2000" b="1" dirty="0" err="1"/>
              <a:t>نتروجينية</a:t>
            </a:r>
            <a:r>
              <a:rPr lang="ar-IQ" sz="2000" b="1" dirty="0"/>
              <a:t> نادرة .كما ان </a:t>
            </a:r>
            <a:r>
              <a:rPr lang="en-US" sz="2000" b="1" dirty="0" err="1"/>
              <a:t>rRNA</a:t>
            </a:r>
            <a:r>
              <a:rPr lang="en-US" sz="2000" b="1" dirty="0"/>
              <a:t> </a:t>
            </a:r>
            <a:r>
              <a:rPr lang="ar-IQ" sz="2000" b="1" dirty="0"/>
              <a:t>يكون اغلب سطح </a:t>
            </a:r>
            <a:r>
              <a:rPr lang="ar-IQ" sz="2000" b="1" dirty="0" err="1"/>
              <a:t>الرايبوسومات</a:t>
            </a:r>
            <a:r>
              <a:rPr lang="ar-IQ" sz="2000" b="1" dirty="0"/>
              <a:t> </a:t>
            </a:r>
            <a:r>
              <a:rPr lang="ar-IQ" sz="2000" b="1" dirty="0" smtClean="0"/>
              <a:t>. </a:t>
            </a:r>
            <a:r>
              <a:rPr lang="ar-IQ" sz="2000" b="1" dirty="0"/>
              <a:t>وهذا يسهل تداخله مع مكونات </a:t>
            </a:r>
            <a:r>
              <a:rPr lang="en-US" sz="2000" b="1" dirty="0"/>
              <a:t>RNA </a:t>
            </a:r>
            <a:r>
              <a:rPr lang="ar-IQ" sz="2000" b="1" dirty="0"/>
              <a:t>الاخرى اللازمة لعملية تكوين البروتين .</a:t>
            </a:r>
            <a:endParaRPr lang="en-US" sz="2000" b="1" dirty="0"/>
          </a:p>
        </p:txBody>
      </p:sp>
      <p:sp>
        <p:nvSpPr>
          <p:cNvPr id="3" name="مستطيل 2"/>
          <p:cNvSpPr/>
          <p:nvPr/>
        </p:nvSpPr>
        <p:spPr>
          <a:xfrm>
            <a:off x="431032" y="1772816"/>
            <a:ext cx="8712968" cy="1692771"/>
          </a:xfrm>
          <a:prstGeom prst="rect">
            <a:avLst/>
          </a:prstGeom>
        </p:spPr>
        <p:txBody>
          <a:bodyPr wrap="square">
            <a:spAutoFit/>
          </a:bodyPr>
          <a:lstStyle/>
          <a:p>
            <a:pPr algn="r" rtl="1"/>
            <a:r>
              <a:rPr lang="ar-IQ" sz="2400" b="1" dirty="0"/>
              <a:t>الحامض النووي </a:t>
            </a:r>
            <a:r>
              <a:rPr lang="ar-IQ" sz="2400" b="1" dirty="0" err="1"/>
              <a:t>الرايبوزي</a:t>
            </a:r>
            <a:r>
              <a:rPr lang="ar-IQ" sz="2400" b="1" dirty="0"/>
              <a:t> الرسول </a:t>
            </a:r>
            <a:r>
              <a:rPr lang="en-US" sz="2400" b="1" dirty="0"/>
              <a:t>mRNA </a:t>
            </a:r>
          </a:p>
          <a:p>
            <a:pPr algn="r" rtl="1"/>
            <a:r>
              <a:rPr lang="en-US" sz="2000" b="1" dirty="0"/>
              <a:t> </a:t>
            </a:r>
            <a:r>
              <a:rPr lang="ar-IQ" sz="2000" b="1" dirty="0"/>
              <a:t>يؤلف ال</a:t>
            </a:r>
            <a:r>
              <a:rPr lang="en-US" sz="2000" b="1" dirty="0"/>
              <a:t>RNA </a:t>
            </a:r>
            <a:r>
              <a:rPr lang="ar-IQ" sz="2000" b="1" dirty="0"/>
              <a:t>الرسول نسبة </a:t>
            </a:r>
            <a:r>
              <a:rPr lang="en-US" sz="2000" b="1" dirty="0" smtClean="0"/>
              <a:t>3-5</a:t>
            </a:r>
            <a:r>
              <a:rPr lang="ar-IQ" sz="2000" b="1" dirty="0" smtClean="0"/>
              <a:t>% </a:t>
            </a:r>
            <a:r>
              <a:rPr lang="ar-IQ" sz="2000" b="1" dirty="0"/>
              <a:t>منال</a:t>
            </a:r>
            <a:r>
              <a:rPr lang="en-US" sz="2000" b="1" dirty="0"/>
              <a:t>RNA </a:t>
            </a:r>
            <a:r>
              <a:rPr lang="ar-IQ" sz="2000" b="1" dirty="0"/>
              <a:t>الخلوي </a:t>
            </a:r>
            <a:r>
              <a:rPr lang="ar-IQ" sz="2000" b="1" dirty="0" smtClean="0"/>
              <a:t>. </a:t>
            </a:r>
            <a:r>
              <a:rPr lang="ar-IQ" sz="2000" b="1" dirty="0"/>
              <a:t>ويتميز </a:t>
            </a:r>
            <a:r>
              <a:rPr lang="ar-IQ" sz="2000" b="1" dirty="0" err="1"/>
              <a:t>باتحادة</a:t>
            </a:r>
            <a:r>
              <a:rPr lang="ar-IQ" sz="2000" b="1" dirty="0"/>
              <a:t> العكسي </a:t>
            </a:r>
            <a:r>
              <a:rPr lang="ar-IQ" sz="2000" b="1" dirty="0" smtClean="0"/>
              <a:t>مع</a:t>
            </a:r>
            <a:r>
              <a:rPr lang="en-US" sz="2000" b="1" dirty="0" smtClean="0"/>
              <a:t> </a:t>
            </a:r>
            <a:r>
              <a:rPr lang="ar-IQ" sz="2000" b="1" dirty="0" err="1" smtClean="0"/>
              <a:t>الرايبوسومات</a:t>
            </a:r>
            <a:r>
              <a:rPr lang="ar-IQ" sz="2000" b="1" dirty="0" smtClean="0"/>
              <a:t> . </a:t>
            </a:r>
            <a:r>
              <a:rPr lang="ar-IQ" sz="2000" b="1" dirty="0"/>
              <a:t>ان كل جزيء </a:t>
            </a:r>
            <a:r>
              <a:rPr lang="en-US" sz="2000" b="1" dirty="0"/>
              <a:t>mRNA </a:t>
            </a:r>
            <a:r>
              <a:rPr lang="ar-IQ" sz="2000" b="1" dirty="0"/>
              <a:t>يحمل شفرات ( رموز المعلومات ) تحدد تكوين نوع واحد من البروتين غير ان هناك جزيئات </a:t>
            </a:r>
            <a:r>
              <a:rPr lang="en-US" sz="2000" b="1" dirty="0"/>
              <a:t>mRNA </a:t>
            </a:r>
            <a:r>
              <a:rPr lang="ar-IQ" sz="2000" b="1" dirty="0"/>
              <a:t>تحمل شفرات تحدد تكوين اكثر من نوع </a:t>
            </a:r>
            <a:r>
              <a:rPr lang="ar-IQ" sz="2000" b="1" dirty="0" smtClean="0"/>
              <a:t>واحد. </a:t>
            </a:r>
            <a:r>
              <a:rPr lang="ar-IQ" sz="2000" b="1" dirty="0" err="1" smtClean="0"/>
              <a:t>لايقل</a:t>
            </a:r>
            <a:r>
              <a:rPr lang="ar-IQ" sz="2000" b="1" dirty="0" smtClean="0"/>
              <a:t> عدد </a:t>
            </a:r>
            <a:r>
              <a:rPr lang="ar-IQ" sz="2000" b="1" dirty="0" err="1" smtClean="0"/>
              <a:t>النيوكليوتيدات</a:t>
            </a:r>
            <a:r>
              <a:rPr lang="ar-IQ" sz="2000" b="1" dirty="0" smtClean="0"/>
              <a:t> عن ثلاث  عدد الاحماض الامينية المكونة </a:t>
            </a:r>
            <a:r>
              <a:rPr lang="ar-IQ" sz="2000" b="1" dirty="0" err="1" smtClean="0"/>
              <a:t>للببتيد</a:t>
            </a:r>
            <a:r>
              <a:rPr lang="ar-IQ" sz="2000" b="1" dirty="0" smtClean="0"/>
              <a:t> .ولكل بروتين </a:t>
            </a:r>
            <a:r>
              <a:rPr lang="en-US" sz="2000" b="1" smtClean="0"/>
              <a:t>m RNA </a:t>
            </a:r>
            <a:r>
              <a:rPr lang="ar-IQ" sz="2000" b="1" smtClean="0"/>
              <a:t>خاص </a:t>
            </a:r>
            <a:r>
              <a:rPr lang="ar-IQ" sz="2000" b="1" dirty="0" smtClean="0"/>
              <a:t>به .</a:t>
            </a:r>
            <a:endParaRPr lang="en-US" sz="2000" b="1" dirty="0"/>
          </a:p>
        </p:txBody>
      </p:sp>
    </p:spTree>
    <p:extLst>
      <p:ext uri="{BB962C8B-B14F-4D97-AF65-F5344CB8AC3E}">
        <p14:creationId xmlns:p14="http://schemas.microsoft.com/office/powerpoint/2010/main" val="346523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964488" cy="1754326"/>
          </a:xfrm>
          <a:prstGeom prst="rect">
            <a:avLst/>
          </a:prstGeom>
        </p:spPr>
        <p:txBody>
          <a:bodyPr wrap="square">
            <a:spAutoFit/>
          </a:bodyPr>
          <a:lstStyle/>
          <a:p>
            <a:pPr algn="just" rtl="1"/>
            <a:r>
              <a:rPr lang="ar-IQ" sz="2400" b="1" dirty="0" err="1" smtClean="0"/>
              <a:t>النيوكليوتيدات</a:t>
            </a:r>
            <a:r>
              <a:rPr lang="ar-IQ" sz="2400" b="1" dirty="0" smtClean="0"/>
              <a:t> </a:t>
            </a:r>
            <a:endParaRPr lang="en-US" sz="2400" b="1" dirty="0" smtClean="0"/>
          </a:p>
          <a:p>
            <a:pPr algn="just" rtl="1"/>
            <a:endParaRPr lang="en-US" sz="2400" b="1" dirty="0" smtClean="0"/>
          </a:p>
          <a:p>
            <a:pPr algn="just" rtl="1"/>
            <a:r>
              <a:rPr lang="ar-IQ" sz="2000" b="1" dirty="0" smtClean="0"/>
              <a:t>جزيئات خلوية مهمه ذات وزن جزيئي قليل تشارك في عمليات حياتية كثيرة . ومن </a:t>
            </a:r>
            <a:r>
              <a:rPr lang="ar-IQ" sz="2000" b="1" dirty="0" err="1" smtClean="0"/>
              <a:t>النيوكليوتيدات</a:t>
            </a:r>
            <a:r>
              <a:rPr lang="ar-IQ" sz="2000" b="1" dirty="0" smtClean="0"/>
              <a:t> المعروفة هي </a:t>
            </a:r>
            <a:r>
              <a:rPr lang="ar-IQ" sz="2000" b="1" dirty="0" err="1" smtClean="0"/>
              <a:t>نيوكليوتيدات</a:t>
            </a:r>
            <a:r>
              <a:rPr lang="ar-IQ" sz="2000" b="1" dirty="0" smtClean="0"/>
              <a:t> </a:t>
            </a:r>
            <a:r>
              <a:rPr lang="ar-IQ" sz="2000" b="1" dirty="0" err="1" smtClean="0"/>
              <a:t>البايرميدين</a:t>
            </a:r>
            <a:r>
              <a:rPr lang="ar-IQ" sz="2000" b="1" dirty="0" smtClean="0"/>
              <a:t>  </a:t>
            </a:r>
            <a:r>
              <a:rPr lang="en-US" sz="2000" b="1" dirty="0" smtClean="0"/>
              <a:t>Pyrimidine </a:t>
            </a:r>
            <a:r>
              <a:rPr lang="ar-IQ" sz="2000" b="1" dirty="0" err="1" smtClean="0"/>
              <a:t>والبيورين</a:t>
            </a:r>
            <a:r>
              <a:rPr lang="ar-IQ" sz="2000" b="1" dirty="0" smtClean="0"/>
              <a:t> </a:t>
            </a:r>
            <a:r>
              <a:rPr lang="en-US" sz="2000" b="1" dirty="0" smtClean="0"/>
              <a:t>Purine  </a:t>
            </a:r>
            <a:r>
              <a:rPr lang="ar-IQ" sz="2000" b="1" dirty="0" smtClean="0"/>
              <a:t>, تعمل </a:t>
            </a:r>
            <a:r>
              <a:rPr lang="ar-IQ" sz="2000" b="1" dirty="0" err="1" smtClean="0"/>
              <a:t>النيوكليوتيدات</a:t>
            </a:r>
            <a:r>
              <a:rPr lang="ar-IQ" sz="2000" b="1" dirty="0" smtClean="0"/>
              <a:t> وحدات تركيبية </a:t>
            </a:r>
            <a:r>
              <a:rPr lang="ar-IQ" sz="2000" b="1" dirty="0" err="1" smtClean="0"/>
              <a:t>للاحماض</a:t>
            </a:r>
            <a:r>
              <a:rPr lang="ar-IQ" sz="2000" b="1" dirty="0" smtClean="0"/>
              <a:t> النووية </a:t>
            </a:r>
            <a:r>
              <a:rPr lang="ar-IQ" sz="2000" b="1" dirty="0" err="1" smtClean="0"/>
              <a:t>رايبونيوكليك</a:t>
            </a:r>
            <a:r>
              <a:rPr lang="ar-IQ" sz="2000" b="1" dirty="0" smtClean="0"/>
              <a:t> </a:t>
            </a:r>
            <a:r>
              <a:rPr lang="en-US" sz="2000" b="1" dirty="0" smtClean="0"/>
              <a:t>RNA </a:t>
            </a:r>
            <a:r>
              <a:rPr lang="ar-IQ" sz="2000" b="1" dirty="0" smtClean="0"/>
              <a:t>ودي اوكسي </a:t>
            </a:r>
            <a:r>
              <a:rPr lang="ar-IQ" sz="2000" b="1" dirty="0" err="1" smtClean="0"/>
              <a:t>رايبونيوكليك</a:t>
            </a:r>
            <a:r>
              <a:rPr lang="en-US" sz="2000" b="1" dirty="0" smtClean="0"/>
              <a:t>DNA .</a:t>
            </a:r>
            <a:endParaRPr lang="en-US" sz="2000" b="1" dirty="0"/>
          </a:p>
        </p:txBody>
      </p:sp>
      <p:sp>
        <p:nvSpPr>
          <p:cNvPr id="3" name="مستطيل 2"/>
          <p:cNvSpPr/>
          <p:nvPr/>
        </p:nvSpPr>
        <p:spPr>
          <a:xfrm>
            <a:off x="277091" y="2132856"/>
            <a:ext cx="8820472" cy="3662541"/>
          </a:xfrm>
          <a:prstGeom prst="rect">
            <a:avLst/>
          </a:prstGeom>
        </p:spPr>
        <p:txBody>
          <a:bodyPr wrap="square">
            <a:spAutoFit/>
          </a:bodyPr>
          <a:lstStyle/>
          <a:p>
            <a:pPr algn="r" rtl="1"/>
            <a:r>
              <a:rPr lang="ar-IQ" sz="2400" b="1" dirty="0" smtClean="0"/>
              <a:t>اهمية </a:t>
            </a:r>
            <a:r>
              <a:rPr lang="ar-IQ" sz="2400" b="1" dirty="0" err="1" smtClean="0"/>
              <a:t>النيوكليوتيدات</a:t>
            </a:r>
            <a:r>
              <a:rPr lang="ar-IQ" sz="2400" b="1" dirty="0" smtClean="0"/>
              <a:t> </a:t>
            </a:r>
            <a:endParaRPr lang="en-US" sz="2400" b="1" dirty="0" smtClean="0"/>
          </a:p>
          <a:p>
            <a:pPr algn="r" rtl="1"/>
            <a:endParaRPr lang="ar-IQ" sz="2800" b="1" dirty="0" smtClean="0"/>
          </a:p>
          <a:p>
            <a:pPr algn="r" rtl="1"/>
            <a:r>
              <a:rPr lang="en-US" sz="2000" b="1" dirty="0" smtClean="0"/>
              <a:t>-1</a:t>
            </a:r>
            <a:r>
              <a:rPr lang="ar-IQ" sz="2000" b="1" dirty="0" smtClean="0"/>
              <a:t>تشارك في الية نقل المعلومات الوراثية </a:t>
            </a:r>
          </a:p>
          <a:p>
            <a:pPr algn="r" rtl="1"/>
            <a:r>
              <a:rPr lang="en-US" sz="2000" b="1" dirty="0" smtClean="0"/>
              <a:t>-2</a:t>
            </a:r>
            <a:r>
              <a:rPr lang="ar-IQ" sz="2000" b="1" dirty="0" smtClean="0"/>
              <a:t>تعمل هذه المركبات  مصدرا غنيا بالطاقة وغالبا بالشكل </a:t>
            </a:r>
            <a:r>
              <a:rPr lang="ar-IQ" sz="2000" b="1" dirty="0" err="1" smtClean="0"/>
              <a:t>ادينوسين</a:t>
            </a:r>
            <a:r>
              <a:rPr lang="ar-IQ" sz="2000" b="1" dirty="0" smtClean="0"/>
              <a:t> ثلاثي الفوسفات </a:t>
            </a:r>
            <a:r>
              <a:rPr lang="en-US" sz="2000" b="1" dirty="0" smtClean="0"/>
              <a:t>ATP </a:t>
            </a:r>
          </a:p>
          <a:p>
            <a:pPr algn="r" rtl="1"/>
            <a:r>
              <a:rPr lang="en-US" sz="2000" b="1" dirty="0" smtClean="0"/>
              <a:t>-3</a:t>
            </a:r>
            <a:r>
              <a:rPr lang="ar-IQ" sz="2000" b="1" dirty="0" smtClean="0"/>
              <a:t>تعمل كمؤشرات تنظيمية لعمليات ايضية مختلفة مثل </a:t>
            </a:r>
            <a:r>
              <a:rPr lang="ar-IQ" sz="2000" b="1" dirty="0" err="1" smtClean="0"/>
              <a:t>النيوكليوتيد</a:t>
            </a:r>
            <a:r>
              <a:rPr lang="ar-IQ" sz="2000" b="1" dirty="0" smtClean="0"/>
              <a:t> </a:t>
            </a:r>
            <a:r>
              <a:rPr lang="ar-IQ" sz="2000" b="1" dirty="0" err="1" smtClean="0"/>
              <a:t>ادينوسين</a:t>
            </a:r>
            <a:r>
              <a:rPr lang="ar-IQ" sz="2000" b="1" dirty="0" smtClean="0"/>
              <a:t> الفوسفات الحلقي </a:t>
            </a:r>
            <a:r>
              <a:rPr lang="en-US" sz="2000" b="1" dirty="0" err="1" smtClean="0"/>
              <a:t>cAMP</a:t>
            </a:r>
            <a:r>
              <a:rPr lang="en-US" sz="2000" b="1" dirty="0" smtClean="0"/>
              <a:t> </a:t>
            </a:r>
            <a:r>
              <a:rPr lang="ar-IQ" sz="2000" b="1" dirty="0" err="1" smtClean="0"/>
              <a:t>وكوانوسين</a:t>
            </a:r>
            <a:r>
              <a:rPr lang="ar-IQ" sz="2000" b="1" dirty="0" smtClean="0"/>
              <a:t> احادي الفوسفات الحلقي </a:t>
            </a:r>
            <a:r>
              <a:rPr lang="en-US" sz="2000" b="1" dirty="0" err="1" smtClean="0"/>
              <a:t>cGMP</a:t>
            </a:r>
            <a:r>
              <a:rPr lang="en-US" sz="2000" b="1" dirty="0" smtClean="0"/>
              <a:t> </a:t>
            </a:r>
          </a:p>
          <a:p>
            <a:pPr algn="r" rtl="1"/>
            <a:r>
              <a:rPr lang="en-US" sz="2000" b="1" dirty="0" smtClean="0"/>
              <a:t>-4</a:t>
            </a:r>
            <a:r>
              <a:rPr lang="ar-IQ" sz="2000" b="1" dirty="0" smtClean="0"/>
              <a:t>تعمل </a:t>
            </a:r>
            <a:r>
              <a:rPr lang="ar-IQ" sz="2000" b="1" dirty="0" err="1" smtClean="0"/>
              <a:t>النيوكليوتيدات</a:t>
            </a:r>
            <a:r>
              <a:rPr lang="ar-IQ" sz="2000" b="1" dirty="0" smtClean="0"/>
              <a:t> مرافقات انزيمية </a:t>
            </a:r>
            <a:r>
              <a:rPr lang="en-US" sz="2000" b="1" dirty="0" smtClean="0"/>
              <a:t>NAD </a:t>
            </a:r>
            <a:r>
              <a:rPr lang="ar-IQ" sz="2000" b="1" dirty="0" smtClean="0"/>
              <a:t>و</a:t>
            </a:r>
            <a:r>
              <a:rPr lang="en-US" sz="2000" b="1" dirty="0" smtClean="0"/>
              <a:t>FAD </a:t>
            </a:r>
          </a:p>
          <a:p>
            <a:pPr algn="r" rtl="1"/>
            <a:r>
              <a:rPr lang="en-US" sz="2000" b="1" dirty="0" smtClean="0"/>
              <a:t>-5</a:t>
            </a:r>
            <a:r>
              <a:rPr lang="ar-IQ" sz="2000" b="1" dirty="0" smtClean="0"/>
              <a:t>تشارك كمركبات وسطية في التكوين الحياتي </a:t>
            </a:r>
            <a:r>
              <a:rPr lang="ar-IQ" sz="2000" b="1" dirty="0" err="1" smtClean="0"/>
              <a:t>للكابوهيدرات</a:t>
            </a:r>
            <a:r>
              <a:rPr lang="ar-IQ" sz="2000" b="1" dirty="0" smtClean="0"/>
              <a:t> والدهون المعقدة  .</a:t>
            </a:r>
          </a:p>
          <a:p>
            <a:pPr algn="r" rtl="1"/>
            <a:r>
              <a:rPr lang="ar-IQ" sz="2000" b="1" dirty="0" smtClean="0"/>
              <a:t>ان هذه الوحدات ( </a:t>
            </a:r>
            <a:r>
              <a:rPr lang="ar-IQ" sz="2000" b="1" dirty="0" err="1" smtClean="0"/>
              <a:t>النيوكليوتيدات</a:t>
            </a:r>
            <a:r>
              <a:rPr lang="ar-IQ" sz="2000" b="1" dirty="0" smtClean="0"/>
              <a:t> ) على العكس من الاحماض الامينية والسكريات الاحادية لها القابلية على التحلل المائي الكامل لينتج ثلاث وحدات ثانوية هي مركب حلقي يحتوي على النتروجين ( قاعدة </a:t>
            </a:r>
            <a:r>
              <a:rPr lang="ar-IQ" sz="2000" b="1" dirty="0" err="1" smtClean="0"/>
              <a:t>نتروجينية</a:t>
            </a:r>
            <a:r>
              <a:rPr lang="ar-IQ" sz="2000" b="1" dirty="0" smtClean="0"/>
              <a:t> وسكر خماسي الكاربون وجزيئات حامض الفسفوريك).</a:t>
            </a:r>
            <a:endParaRPr lang="en-US" sz="2000" b="1" dirty="0"/>
          </a:p>
        </p:txBody>
      </p:sp>
    </p:spTree>
    <p:extLst>
      <p:ext uri="{BB962C8B-B14F-4D97-AF65-F5344CB8AC3E}">
        <p14:creationId xmlns:p14="http://schemas.microsoft.com/office/powerpoint/2010/main" val="264446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48464" cy="2062103"/>
          </a:xfrm>
          <a:prstGeom prst="rect">
            <a:avLst/>
          </a:prstGeom>
        </p:spPr>
        <p:txBody>
          <a:bodyPr wrap="square">
            <a:spAutoFit/>
          </a:bodyPr>
          <a:lstStyle/>
          <a:p>
            <a:pPr algn="just" rtl="1"/>
            <a:r>
              <a:rPr lang="ar-IQ" sz="2400" b="1" dirty="0" smtClean="0"/>
              <a:t>القواعد </a:t>
            </a:r>
            <a:r>
              <a:rPr lang="ar-IQ" sz="2400" b="1" dirty="0" err="1" smtClean="0"/>
              <a:t>النتروجينية</a:t>
            </a:r>
            <a:r>
              <a:rPr lang="ar-IQ" sz="2400" b="1" dirty="0" smtClean="0"/>
              <a:t> </a:t>
            </a:r>
            <a:r>
              <a:rPr lang="en-US" sz="2400" b="1" dirty="0" smtClean="0"/>
              <a:t>Nitrogen base </a:t>
            </a:r>
          </a:p>
          <a:p>
            <a:pPr algn="just" rtl="1"/>
            <a:endParaRPr lang="en-US" sz="2400" b="1" dirty="0" smtClean="0"/>
          </a:p>
          <a:p>
            <a:pPr algn="just" rtl="1"/>
            <a:r>
              <a:rPr lang="ar-IQ" sz="2000" b="1" dirty="0" smtClean="0"/>
              <a:t>تحتوي </a:t>
            </a:r>
            <a:r>
              <a:rPr lang="ar-IQ" sz="2000" b="1" dirty="0" err="1" smtClean="0"/>
              <a:t>النيوكليوتيدات</a:t>
            </a:r>
            <a:r>
              <a:rPr lang="ar-IQ" sz="2000" b="1" dirty="0" smtClean="0"/>
              <a:t> المكونة </a:t>
            </a:r>
            <a:r>
              <a:rPr lang="ar-IQ" sz="2000" b="1" dirty="0" err="1" smtClean="0"/>
              <a:t>للاحماض</a:t>
            </a:r>
            <a:r>
              <a:rPr lang="ar-IQ" sz="2000" b="1" dirty="0" smtClean="0"/>
              <a:t> النووية على صنفين من القواعد </a:t>
            </a:r>
            <a:r>
              <a:rPr lang="ar-IQ" sz="2000" b="1" dirty="0" err="1" smtClean="0"/>
              <a:t>النتروجينية</a:t>
            </a:r>
            <a:r>
              <a:rPr lang="ar-IQ" sz="2000" b="1" dirty="0" smtClean="0"/>
              <a:t> وتشمل نوعين من مشتقات المركبات الحلقية غير المتجانسة وهما </a:t>
            </a:r>
            <a:r>
              <a:rPr lang="ar-IQ" sz="2000" b="1" dirty="0" err="1" smtClean="0"/>
              <a:t>البايرميدين</a:t>
            </a:r>
            <a:r>
              <a:rPr lang="ar-IQ" sz="2000" b="1" dirty="0" smtClean="0"/>
              <a:t> </a:t>
            </a:r>
            <a:r>
              <a:rPr lang="ar-IQ" sz="2000" b="1" dirty="0" err="1" smtClean="0"/>
              <a:t>والبيورين</a:t>
            </a:r>
            <a:r>
              <a:rPr lang="ar-IQ" sz="2000" b="1" dirty="0" smtClean="0"/>
              <a:t> </a:t>
            </a:r>
          </a:p>
          <a:p>
            <a:pPr algn="just" rtl="1"/>
            <a:r>
              <a:rPr lang="ar-IQ" sz="2000" b="1" dirty="0" smtClean="0"/>
              <a:t>ان </a:t>
            </a:r>
            <a:r>
              <a:rPr lang="ar-IQ" sz="2000" b="1" dirty="0" err="1" smtClean="0"/>
              <a:t>البيورين</a:t>
            </a:r>
            <a:r>
              <a:rPr lang="ar-IQ" sz="2000" b="1" dirty="0" smtClean="0"/>
              <a:t> مشتق من </a:t>
            </a:r>
            <a:r>
              <a:rPr lang="ar-IQ" sz="2000" b="1" dirty="0" err="1" smtClean="0"/>
              <a:t>البايريميدين</a:t>
            </a:r>
            <a:r>
              <a:rPr lang="ar-IQ" sz="2000" b="1" dirty="0" smtClean="0"/>
              <a:t> وتكون فيه حلقة </a:t>
            </a:r>
            <a:r>
              <a:rPr lang="ar-IQ" sz="2000" b="1" dirty="0" err="1" smtClean="0"/>
              <a:t>الاميدازول</a:t>
            </a:r>
            <a:r>
              <a:rPr lang="ar-IQ" sz="2000" b="1" dirty="0" smtClean="0"/>
              <a:t> ملتحمة. مع حلقة </a:t>
            </a:r>
            <a:r>
              <a:rPr lang="ar-IQ" sz="2000" b="1" dirty="0" err="1" smtClean="0"/>
              <a:t>البايرميدين</a:t>
            </a:r>
            <a:r>
              <a:rPr lang="ar-IQ" sz="2000" b="1" dirty="0" smtClean="0"/>
              <a:t> حيث تشتق قواعد </a:t>
            </a:r>
            <a:r>
              <a:rPr lang="ar-IQ" sz="2000" b="1" dirty="0" err="1" smtClean="0"/>
              <a:t>البيورين</a:t>
            </a:r>
            <a:r>
              <a:rPr lang="ar-IQ" sz="2000" b="1" dirty="0" smtClean="0"/>
              <a:t> </a:t>
            </a:r>
            <a:r>
              <a:rPr lang="ar-IQ" sz="2000" b="1" dirty="0" err="1" smtClean="0"/>
              <a:t>والبايرميدين</a:t>
            </a:r>
            <a:r>
              <a:rPr lang="ar-IQ" sz="2000" b="1" dirty="0" smtClean="0"/>
              <a:t> المختلفة الموجودة في </a:t>
            </a:r>
            <a:r>
              <a:rPr lang="ar-IQ" sz="2000" b="1" dirty="0" err="1" smtClean="0"/>
              <a:t>النيوكليوتيدات</a:t>
            </a:r>
            <a:r>
              <a:rPr lang="ar-IQ" sz="2000" b="1" dirty="0" smtClean="0"/>
              <a:t> من هذه التراكيب الاصلية</a:t>
            </a:r>
            <a:r>
              <a:rPr lang="en-US" sz="2000" b="1" dirty="0" smtClean="0"/>
              <a:t>. </a:t>
            </a:r>
            <a:endParaRPr lang="en-US" sz="2000" b="1" dirty="0"/>
          </a:p>
        </p:txBody>
      </p:sp>
      <p:sp>
        <p:nvSpPr>
          <p:cNvPr id="3" name="مستطيل 2"/>
          <p:cNvSpPr/>
          <p:nvPr/>
        </p:nvSpPr>
        <p:spPr>
          <a:xfrm>
            <a:off x="179512" y="2496269"/>
            <a:ext cx="8964488" cy="1323439"/>
          </a:xfrm>
          <a:prstGeom prst="rect">
            <a:avLst/>
          </a:prstGeom>
        </p:spPr>
        <p:txBody>
          <a:bodyPr wrap="square">
            <a:spAutoFit/>
          </a:bodyPr>
          <a:lstStyle/>
          <a:p>
            <a:pPr algn="just" rtl="1"/>
            <a:r>
              <a:rPr lang="ar-IQ" sz="2000" b="1" dirty="0" smtClean="0">
                <a:cs typeface="+mj-cs"/>
              </a:rPr>
              <a:t>ان القواعد </a:t>
            </a:r>
            <a:r>
              <a:rPr lang="ar-IQ" sz="2000" b="1" dirty="0" err="1" smtClean="0">
                <a:cs typeface="+mj-cs"/>
              </a:rPr>
              <a:t>البايرميدينة</a:t>
            </a:r>
            <a:r>
              <a:rPr lang="ar-IQ" sz="2000" b="1" dirty="0" smtClean="0">
                <a:cs typeface="+mj-cs"/>
              </a:rPr>
              <a:t> الشائعة في الاحماض النووية لكل من الخلايا بدائية وحقيقية النواة </a:t>
            </a:r>
            <a:r>
              <a:rPr lang="en-US" sz="2000" b="1" dirty="0" smtClean="0">
                <a:cs typeface="+mj-cs"/>
              </a:rPr>
              <a:t> </a:t>
            </a:r>
            <a:r>
              <a:rPr lang="ar-IQ" sz="2000" b="1" dirty="0" smtClean="0">
                <a:cs typeface="+mj-cs"/>
              </a:rPr>
              <a:t>هي </a:t>
            </a:r>
            <a:r>
              <a:rPr lang="ar-IQ" sz="2000" b="1" dirty="0" err="1" smtClean="0">
                <a:cs typeface="+mj-cs"/>
              </a:rPr>
              <a:t>اليوارسيل</a:t>
            </a:r>
            <a:r>
              <a:rPr lang="ar-IQ" sz="2000" b="1" dirty="0" smtClean="0">
                <a:cs typeface="+mj-cs"/>
              </a:rPr>
              <a:t> </a:t>
            </a:r>
            <a:r>
              <a:rPr lang="en-US" sz="2000" b="1" dirty="0" smtClean="0">
                <a:cs typeface="+mj-cs"/>
              </a:rPr>
              <a:t>Uracil </a:t>
            </a:r>
            <a:r>
              <a:rPr lang="ar-IQ" sz="2000" b="1" dirty="0" err="1" smtClean="0">
                <a:cs typeface="+mj-cs"/>
              </a:rPr>
              <a:t>والثايمين</a:t>
            </a:r>
            <a:r>
              <a:rPr lang="ar-IQ" sz="2000" b="1" dirty="0" smtClean="0">
                <a:cs typeface="+mj-cs"/>
              </a:rPr>
              <a:t> </a:t>
            </a:r>
            <a:r>
              <a:rPr lang="en-US" sz="2000" b="1" dirty="0" smtClean="0">
                <a:cs typeface="+mj-cs"/>
              </a:rPr>
              <a:t>Thymine </a:t>
            </a:r>
            <a:r>
              <a:rPr lang="ar-IQ" sz="2000" b="1" dirty="0" err="1" smtClean="0">
                <a:cs typeface="+mj-cs"/>
              </a:rPr>
              <a:t>والسايتوسين</a:t>
            </a:r>
            <a:r>
              <a:rPr lang="ar-IQ" sz="2000" b="1" dirty="0" smtClean="0">
                <a:cs typeface="+mj-cs"/>
              </a:rPr>
              <a:t> </a:t>
            </a:r>
            <a:r>
              <a:rPr lang="en-US" sz="2000" b="1" dirty="0" smtClean="0">
                <a:cs typeface="+mj-cs"/>
              </a:rPr>
              <a:t>Cytosine </a:t>
            </a:r>
            <a:r>
              <a:rPr lang="ar-IQ" sz="2000" b="1" dirty="0" smtClean="0">
                <a:cs typeface="+mj-cs"/>
              </a:rPr>
              <a:t>على التوالي  وتستخدم عادة اختصارات وهي </a:t>
            </a:r>
            <a:r>
              <a:rPr lang="en-US" sz="2000" b="1" dirty="0" smtClean="0">
                <a:cs typeface="+mj-cs"/>
              </a:rPr>
              <a:t>U </a:t>
            </a:r>
            <a:r>
              <a:rPr lang="ar-IQ" sz="2000" b="1" dirty="0" smtClean="0">
                <a:cs typeface="+mj-cs"/>
              </a:rPr>
              <a:t>و </a:t>
            </a:r>
            <a:r>
              <a:rPr lang="en-US" sz="2000" b="1" dirty="0" smtClean="0">
                <a:cs typeface="+mj-cs"/>
              </a:rPr>
              <a:t>T </a:t>
            </a:r>
            <a:r>
              <a:rPr lang="ar-IQ" sz="2000" b="1" dirty="0" smtClean="0">
                <a:cs typeface="+mj-cs"/>
              </a:rPr>
              <a:t>و </a:t>
            </a:r>
            <a:r>
              <a:rPr lang="en-US" sz="2000" b="1" dirty="0" smtClean="0">
                <a:cs typeface="+mj-cs"/>
              </a:rPr>
              <a:t>C </a:t>
            </a:r>
            <a:r>
              <a:rPr lang="ar-IQ" sz="2000" b="1" dirty="0" smtClean="0">
                <a:cs typeface="+mj-cs"/>
              </a:rPr>
              <a:t>على التوالي يتواجد </a:t>
            </a:r>
            <a:r>
              <a:rPr lang="ar-IQ" sz="2000" b="1" dirty="0" err="1" smtClean="0">
                <a:cs typeface="+mj-cs"/>
              </a:rPr>
              <a:t>الثايمين</a:t>
            </a:r>
            <a:r>
              <a:rPr lang="ar-IQ" sz="2000" b="1" dirty="0" smtClean="0">
                <a:cs typeface="+mj-cs"/>
              </a:rPr>
              <a:t> بصورة عامة في الحامض النووي </a:t>
            </a:r>
            <a:r>
              <a:rPr lang="ar-IQ" sz="2000" b="1" dirty="0" err="1" smtClean="0">
                <a:cs typeface="+mj-cs"/>
              </a:rPr>
              <a:t>الرايبوزي</a:t>
            </a:r>
            <a:r>
              <a:rPr lang="ar-IQ" sz="2000" b="1" dirty="0" smtClean="0">
                <a:cs typeface="+mj-cs"/>
              </a:rPr>
              <a:t> منقوص الاوكسجين </a:t>
            </a:r>
            <a:r>
              <a:rPr lang="en-US" sz="2000" b="1" dirty="0" smtClean="0">
                <a:cs typeface="+mj-cs"/>
              </a:rPr>
              <a:t>DNA </a:t>
            </a:r>
            <a:r>
              <a:rPr lang="ar-IQ" sz="2000" b="1" dirty="0" smtClean="0">
                <a:cs typeface="+mj-cs"/>
              </a:rPr>
              <a:t>بينما يتواجد اليوراسيل في الحامض النووي </a:t>
            </a:r>
            <a:r>
              <a:rPr lang="ar-IQ" sz="2000" b="1" dirty="0" err="1" smtClean="0">
                <a:cs typeface="+mj-cs"/>
              </a:rPr>
              <a:t>الرايبوزي</a:t>
            </a:r>
            <a:r>
              <a:rPr lang="ar-IQ" sz="2000" b="1" dirty="0" smtClean="0">
                <a:cs typeface="+mj-cs"/>
              </a:rPr>
              <a:t> اما </a:t>
            </a:r>
            <a:r>
              <a:rPr lang="ar-IQ" sz="2000" b="1" dirty="0" err="1" smtClean="0">
                <a:cs typeface="+mj-cs"/>
              </a:rPr>
              <a:t>السايتوسين</a:t>
            </a:r>
            <a:r>
              <a:rPr lang="ar-IQ" sz="2000" b="1" dirty="0" smtClean="0">
                <a:cs typeface="+mj-cs"/>
              </a:rPr>
              <a:t> فيتواجد في كل منهما.</a:t>
            </a:r>
            <a:endParaRPr lang="en-US" sz="2000" b="1" dirty="0">
              <a:cs typeface="+mj-cs"/>
            </a:endParaRPr>
          </a:p>
        </p:txBody>
      </p:sp>
      <p:sp>
        <p:nvSpPr>
          <p:cNvPr id="4" name="مستطيل 3"/>
          <p:cNvSpPr/>
          <p:nvPr/>
        </p:nvSpPr>
        <p:spPr>
          <a:xfrm>
            <a:off x="179512" y="4005064"/>
            <a:ext cx="8748464" cy="707886"/>
          </a:xfrm>
          <a:prstGeom prst="rect">
            <a:avLst/>
          </a:prstGeom>
        </p:spPr>
        <p:txBody>
          <a:bodyPr wrap="square">
            <a:spAutoFit/>
          </a:bodyPr>
          <a:lstStyle/>
          <a:p>
            <a:pPr algn="just" rtl="1"/>
            <a:r>
              <a:rPr lang="ar-IQ" sz="2000" b="1" dirty="0" smtClean="0"/>
              <a:t>والقواعد </a:t>
            </a:r>
            <a:r>
              <a:rPr lang="ar-IQ" sz="2000" b="1" dirty="0" err="1" smtClean="0"/>
              <a:t>النتروجينية</a:t>
            </a:r>
            <a:r>
              <a:rPr lang="ar-IQ" sz="2000" b="1" dirty="0" smtClean="0"/>
              <a:t> الشائعة في الاحماض النووية هب الادنين</a:t>
            </a:r>
            <a:r>
              <a:rPr lang="en-US" sz="2000" b="1" dirty="0" err="1" smtClean="0"/>
              <a:t>Adenin</a:t>
            </a:r>
            <a:r>
              <a:rPr lang="en-US" sz="2000" b="1" dirty="0" smtClean="0"/>
              <a:t> </a:t>
            </a:r>
            <a:r>
              <a:rPr lang="ar-IQ" sz="2000" b="1" dirty="0" err="1" smtClean="0"/>
              <a:t>والگوانين</a:t>
            </a:r>
            <a:r>
              <a:rPr lang="ar-IQ" sz="2000" b="1" dirty="0" smtClean="0"/>
              <a:t> </a:t>
            </a:r>
            <a:r>
              <a:rPr lang="en-US" sz="2000" b="1" dirty="0" err="1" smtClean="0"/>
              <a:t>Guanin</a:t>
            </a:r>
            <a:r>
              <a:rPr lang="en-US" sz="2000" b="1" dirty="0" smtClean="0"/>
              <a:t> </a:t>
            </a:r>
            <a:r>
              <a:rPr lang="ar-IQ" sz="2000" b="1" dirty="0" smtClean="0"/>
              <a:t>والاختصارات هي </a:t>
            </a:r>
            <a:r>
              <a:rPr lang="en-US" sz="2000" b="1" dirty="0" smtClean="0"/>
              <a:t>A</a:t>
            </a:r>
            <a:r>
              <a:rPr lang="ar-IQ" sz="2000" b="1" dirty="0" smtClean="0"/>
              <a:t>و</a:t>
            </a:r>
            <a:r>
              <a:rPr lang="en-US" sz="2000" b="1" dirty="0" smtClean="0"/>
              <a:t>D  </a:t>
            </a:r>
            <a:r>
              <a:rPr lang="ar-IQ" sz="2000" b="1" dirty="0" smtClean="0"/>
              <a:t>على التوالي وتوجد هذه القواعد في كل من </a:t>
            </a:r>
            <a:r>
              <a:rPr lang="en-US" sz="2000" b="1" dirty="0" smtClean="0"/>
              <a:t>DNA </a:t>
            </a:r>
            <a:r>
              <a:rPr lang="ar-IQ" sz="2000" b="1" dirty="0" smtClean="0"/>
              <a:t>و</a:t>
            </a:r>
            <a:r>
              <a:rPr lang="en-US" sz="2000" b="1" dirty="0" smtClean="0"/>
              <a:t>RNA</a:t>
            </a:r>
            <a:endParaRPr lang="en-US" sz="2000" b="1" dirty="0"/>
          </a:p>
        </p:txBody>
      </p:sp>
    </p:spTree>
    <p:extLst>
      <p:ext uri="{BB962C8B-B14F-4D97-AF65-F5344CB8AC3E}">
        <p14:creationId xmlns:p14="http://schemas.microsoft.com/office/powerpoint/2010/main" val="308226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8497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4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9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69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9910" y="260648"/>
            <a:ext cx="9036496" cy="2246769"/>
          </a:xfrm>
          <a:prstGeom prst="rect">
            <a:avLst/>
          </a:prstGeom>
        </p:spPr>
        <p:txBody>
          <a:bodyPr wrap="square">
            <a:spAutoFit/>
          </a:bodyPr>
          <a:lstStyle/>
          <a:p>
            <a:pPr algn="just" rtl="1"/>
            <a:r>
              <a:rPr lang="ar-IQ" sz="2000" b="1" dirty="0" smtClean="0"/>
              <a:t>فضلا عن هذه القواعد الشائعة فهناك ايضا قواعد </a:t>
            </a:r>
            <a:r>
              <a:rPr lang="ar-IQ" sz="2000" b="1" dirty="0" err="1" smtClean="0"/>
              <a:t>نتروجينية</a:t>
            </a:r>
            <a:r>
              <a:rPr lang="ar-IQ" sz="2000" b="1" dirty="0"/>
              <a:t> </a:t>
            </a:r>
            <a:r>
              <a:rPr lang="ar-IQ" sz="2000" b="1" dirty="0" smtClean="0"/>
              <a:t> </a:t>
            </a:r>
            <a:r>
              <a:rPr lang="ar-IQ" sz="2000" b="1" dirty="0" err="1" smtClean="0"/>
              <a:t>بيورينية</a:t>
            </a:r>
            <a:r>
              <a:rPr lang="ar-IQ" sz="2000" b="1" dirty="0" smtClean="0"/>
              <a:t> تتكون نتيجة للعمليات الحياتية </a:t>
            </a:r>
            <a:r>
              <a:rPr lang="ar-IQ" sz="2000" b="1" dirty="0" err="1" smtClean="0"/>
              <a:t>للادنين</a:t>
            </a:r>
            <a:r>
              <a:rPr lang="ar-IQ" sz="2000" b="1" dirty="0" smtClean="0"/>
              <a:t> </a:t>
            </a:r>
            <a:r>
              <a:rPr lang="ar-IQ" sz="2000" b="1" dirty="0" err="1" smtClean="0"/>
              <a:t>والگوانين</a:t>
            </a:r>
            <a:r>
              <a:rPr lang="ar-IQ" sz="2000" b="1" dirty="0" smtClean="0"/>
              <a:t> هما </a:t>
            </a:r>
            <a:r>
              <a:rPr lang="ar-IQ" sz="2000" b="1" dirty="0" err="1" smtClean="0"/>
              <a:t>الزانثين</a:t>
            </a:r>
            <a:r>
              <a:rPr lang="ar-IQ" sz="2000" b="1" dirty="0" smtClean="0"/>
              <a:t> </a:t>
            </a:r>
            <a:r>
              <a:rPr lang="en-US" sz="2000" b="1" dirty="0" smtClean="0"/>
              <a:t>Xanthine </a:t>
            </a:r>
            <a:r>
              <a:rPr lang="ar-IQ" sz="2000" b="1" dirty="0" err="1" smtClean="0"/>
              <a:t>والهايبوزانثين</a:t>
            </a:r>
            <a:r>
              <a:rPr lang="ar-IQ" sz="2000" b="1" dirty="0" smtClean="0"/>
              <a:t> </a:t>
            </a:r>
            <a:r>
              <a:rPr lang="en-US" sz="2000" b="1" dirty="0" smtClean="0"/>
              <a:t>Hypoxanthine </a:t>
            </a:r>
            <a:r>
              <a:rPr lang="ar-IQ" sz="2000" b="1" dirty="0" smtClean="0"/>
              <a:t>وحامض </a:t>
            </a:r>
            <a:r>
              <a:rPr lang="ar-IQ" sz="2000" b="1" dirty="0" err="1" smtClean="0"/>
              <a:t>اليوريك</a:t>
            </a:r>
            <a:r>
              <a:rPr lang="ar-IQ" sz="2000" b="1" dirty="0" smtClean="0"/>
              <a:t> </a:t>
            </a:r>
            <a:r>
              <a:rPr lang="en-US" sz="2000" b="1" dirty="0" smtClean="0"/>
              <a:t>Uric acid </a:t>
            </a:r>
            <a:r>
              <a:rPr lang="ar-IQ" sz="2000" b="1" dirty="0" smtClean="0"/>
              <a:t>الذي يعتبر الناتج النهائي </a:t>
            </a:r>
            <a:r>
              <a:rPr lang="ar-IQ" sz="2000" b="1" dirty="0" err="1" smtClean="0"/>
              <a:t>لايض</a:t>
            </a:r>
            <a:r>
              <a:rPr lang="ar-IQ" sz="2000" b="1" dirty="0" smtClean="0"/>
              <a:t> </a:t>
            </a:r>
            <a:r>
              <a:rPr lang="ar-IQ" sz="2000" b="1" dirty="0" err="1" smtClean="0"/>
              <a:t>البيورينات</a:t>
            </a:r>
            <a:r>
              <a:rPr lang="ar-IQ" sz="2000" b="1" dirty="0" smtClean="0"/>
              <a:t> </a:t>
            </a:r>
          </a:p>
          <a:p>
            <a:pPr algn="just" rtl="1"/>
            <a:r>
              <a:rPr lang="ar-IQ" sz="2000" b="1" dirty="0" smtClean="0"/>
              <a:t>وفي النبات توجد مجموعة من قواعد </a:t>
            </a:r>
            <a:r>
              <a:rPr lang="ar-IQ" sz="2000" b="1" dirty="0" err="1" smtClean="0"/>
              <a:t>البيورين</a:t>
            </a:r>
            <a:r>
              <a:rPr lang="ar-IQ" sz="2000" b="1" dirty="0" smtClean="0"/>
              <a:t> التي تحتوي </a:t>
            </a:r>
            <a:r>
              <a:rPr lang="ar-IQ" sz="2000" b="1" dirty="0" err="1" smtClean="0"/>
              <a:t>معوضات</a:t>
            </a:r>
            <a:r>
              <a:rPr lang="ar-IQ" sz="2000" b="1" dirty="0" smtClean="0"/>
              <a:t> مثيل وتملك العديد من هذه القواعد خصائص دوائية او </a:t>
            </a:r>
            <a:r>
              <a:rPr lang="ar-IQ" sz="2000" b="1" dirty="0" err="1" smtClean="0"/>
              <a:t>عقاقيرية</a:t>
            </a:r>
            <a:r>
              <a:rPr lang="ar-IQ" sz="2000" b="1" dirty="0" smtClean="0"/>
              <a:t> مثلا القهوة تحتوي على </a:t>
            </a:r>
            <a:r>
              <a:rPr lang="ar-IQ" sz="2000" b="1" dirty="0" err="1" smtClean="0"/>
              <a:t>القاعده</a:t>
            </a:r>
            <a:r>
              <a:rPr lang="ar-IQ" sz="2000" b="1" dirty="0" smtClean="0"/>
              <a:t> </a:t>
            </a:r>
            <a:r>
              <a:rPr lang="ar-IQ" sz="2000" b="1" dirty="0" err="1" smtClean="0"/>
              <a:t>البيورينية</a:t>
            </a:r>
            <a:r>
              <a:rPr lang="ar-IQ" sz="2000" b="1" dirty="0" smtClean="0"/>
              <a:t> الكافايين </a:t>
            </a:r>
            <a:r>
              <a:rPr lang="en-US" sz="2000" b="1" dirty="0" smtClean="0"/>
              <a:t> .7.3.1)</a:t>
            </a:r>
            <a:r>
              <a:rPr lang="en-US" sz="2000" b="1" dirty="0" err="1" smtClean="0"/>
              <a:t>Caffine</a:t>
            </a:r>
            <a:r>
              <a:rPr lang="en-US" sz="2000" b="1" dirty="0" smtClean="0"/>
              <a:t>  </a:t>
            </a:r>
            <a:r>
              <a:rPr lang="ar-IQ" sz="2000" b="1" dirty="0" smtClean="0"/>
              <a:t>ثلاثي مثيل </a:t>
            </a:r>
            <a:r>
              <a:rPr lang="ar-IQ" sz="2000" b="1" dirty="0" err="1" smtClean="0"/>
              <a:t>زانثين</a:t>
            </a:r>
            <a:r>
              <a:rPr lang="ar-IQ" sz="2000" b="1" dirty="0" smtClean="0"/>
              <a:t> )وفي الشاي </a:t>
            </a:r>
            <a:r>
              <a:rPr lang="ar-IQ" sz="2000" b="1" dirty="0" err="1" smtClean="0"/>
              <a:t>الثيوفيلين</a:t>
            </a:r>
            <a:r>
              <a:rPr lang="ar-IQ" sz="2000" b="1" dirty="0" smtClean="0"/>
              <a:t> </a:t>
            </a:r>
            <a:r>
              <a:rPr lang="en-US" sz="2000" b="1" dirty="0" smtClean="0"/>
              <a:t>-3.1)</a:t>
            </a:r>
            <a:r>
              <a:rPr lang="en-US" sz="2000" b="1" dirty="0" err="1" smtClean="0"/>
              <a:t>theophyline</a:t>
            </a:r>
            <a:r>
              <a:rPr lang="ar-IQ" sz="2000" b="1" dirty="0" smtClean="0"/>
              <a:t>ثنائي مثيل </a:t>
            </a:r>
            <a:r>
              <a:rPr lang="ar-IQ" sz="2000" b="1" dirty="0" err="1" smtClean="0"/>
              <a:t>زانثين</a:t>
            </a:r>
            <a:r>
              <a:rPr lang="ar-IQ" sz="2000" b="1" dirty="0" smtClean="0"/>
              <a:t>  ) كما يحتوي </a:t>
            </a:r>
            <a:r>
              <a:rPr lang="ar-IQ" sz="2000" b="1" dirty="0" err="1" smtClean="0"/>
              <a:t>الككو</a:t>
            </a:r>
            <a:r>
              <a:rPr lang="ar-IQ" sz="2000" b="1" dirty="0" smtClean="0"/>
              <a:t> على </a:t>
            </a:r>
            <a:r>
              <a:rPr lang="ar-IQ" sz="2000" b="1" dirty="0" err="1" smtClean="0"/>
              <a:t>الثريوبرومين</a:t>
            </a:r>
            <a:r>
              <a:rPr lang="ar-IQ" sz="2000" b="1" dirty="0" smtClean="0"/>
              <a:t> </a:t>
            </a:r>
            <a:r>
              <a:rPr lang="en-US" sz="2000" b="1" dirty="0" smtClean="0"/>
              <a:t>-7.3)</a:t>
            </a:r>
            <a:r>
              <a:rPr lang="en-US" sz="2000" b="1" dirty="0" err="1" smtClean="0"/>
              <a:t>therobromine</a:t>
            </a:r>
            <a:r>
              <a:rPr lang="en-US" sz="2000" b="1" dirty="0" smtClean="0"/>
              <a:t> </a:t>
            </a:r>
            <a:r>
              <a:rPr lang="ar-IQ" sz="2000" b="1" dirty="0" smtClean="0"/>
              <a:t>ثنائي مثيل </a:t>
            </a:r>
            <a:r>
              <a:rPr lang="ar-IQ" sz="2000" b="1" dirty="0" err="1" smtClean="0"/>
              <a:t>زانثين</a:t>
            </a:r>
            <a:r>
              <a:rPr lang="ar-IQ" sz="2000" b="1" dirty="0" smtClean="0"/>
              <a:t> ) وهذه جميعا عقاقير منبهه .</a:t>
            </a:r>
            <a:endParaRPr lang="en-US" sz="2000" b="1" dirty="0"/>
          </a:p>
        </p:txBody>
      </p:sp>
      <p:sp>
        <p:nvSpPr>
          <p:cNvPr id="3" name="مستطيل 2"/>
          <p:cNvSpPr/>
          <p:nvPr/>
        </p:nvSpPr>
        <p:spPr>
          <a:xfrm>
            <a:off x="29910" y="3068960"/>
            <a:ext cx="9036495" cy="2739211"/>
          </a:xfrm>
          <a:prstGeom prst="rect">
            <a:avLst/>
          </a:prstGeom>
        </p:spPr>
        <p:txBody>
          <a:bodyPr wrap="square">
            <a:spAutoFit/>
          </a:bodyPr>
          <a:lstStyle/>
          <a:p>
            <a:pPr algn="r" rtl="1"/>
            <a:r>
              <a:rPr lang="ar-IQ" sz="2400" b="1" dirty="0" err="1" smtClean="0"/>
              <a:t>النيوكليوسيد</a:t>
            </a:r>
            <a:endParaRPr lang="en-US" sz="2400" b="1" dirty="0" smtClean="0"/>
          </a:p>
          <a:p>
            <a:pPr algn="r" rtl="1"/>
            <a:r>
              <a:rPr lang="ar-IQ" sz="2400" b="1" dirty="0" smtClean="0"/>
              <a:t> </a:t>
            </a:r>
          </a:p>
          <a:p>
            <a:pPr algn="just" rtl="1"/>
            <a:r>
              <a:rPr lang="ar-IQ" sz="2000" b="1" dirty="0" smtClean="0"/>
              <a:t>يتألف </a:t>
            </a:r>
            <a:r>
              <a:rPr lang="ar-IQ" sz="2000" b="1" dirty="0" err="1" smtClean="0">
                <a:cs typeface="+mj-cs"/>
              </a:rPr>
              <a:t>النيوكليوسيد</a:t>
            </a:r>
            <a:r>
              <a:rPr lang="ar-IQ" sz="2000" b="1" dirty="0" smtClean="0">
                <a:cs typeface="+mj-cs"/>
              </a:rPr>
              <a:t> من قاعدة بيورين او </a:t>
            </a:r>
            <a:r>
              <a:rPr lang="ar-IQ" sz="2000" b="1" dirty="0" err="1" smtClean="0">
                <a:cs typeface="+mj-cs"/>
              </a:rPr>
              <a:t>بايريميدين</a:t>
            </a:r>
            <a:r>
              <a:rPr lang="ar-IQ" sz="2000" b="1" dirty="0" smtClean="0">
                <a:cs typeface="+mj-cs"/>
              </a:rPr>
              <a:t> </a:t>
            </a:r>
            <a:r>
              <a:rPr lang="ar-IQ" sz="2000" b="1" dirty="0" err="1" smtClean="0">
                <a:cs typeface="+mj-cs"/>
              </a:rPr>
              <a:t>متصله</a:t>
            </a:r>
            <a:r>
              <a:rPr lang="ar-IQ" sz="2000" b="1" dirty="0" smtClean="0">
                <a:cs typeface="+mj-cs"/>
              </a:rPr>
              <a:t> بوحدة سكر ( قاعدة </a:t>
            </a:r>
            <a:r>
              <a:rPr lang="ar-IQ" sz="2000" b="1" dirty="0" err="1" smtClean="0">
                <a:cs typeface="+mj-cs"/>
              </a:rPr>
              <a:t>نتروجينية</a:t>
            </a:r>
            <a:r>
              <a:rPr lang="ar-IQ" sz="2000" b="1" dirty="0" smtClean="0">
                <a:cs typeface="+mj-cs"/>
              </a:rPr>
              <a:t> + سكر خماسي ) ويكون </a:t>
            </a:r>
            <a:r>
              <a:rPr lang="ar-IQ" sz="2000" b="1" dirty="0" err="1" smtClean="0">
                <a:cs typeface="+mj-cs"/>
              </a:rPr>
              <a:t>السكرغالبا</a:t>
            </a:r>
            <a:r>
              <a:rPr lang="ar-IQ" sz="2000" b="1" dirty="0" smtClean="0">
                <a:cs typeface="+mj-cs"/>
              </a:rPr>
              <a:t>  </a:t>
            </a:r>
            <a:r>
              <a:rPr lang="el-GR" sz="2000" b="1" dirty="0"/>
              <a:t>β </a:t>
            </a:r>
            <a:r>
              <a:rPr lang="ar-IQ" sz="2000" b="1" dirty="0">
                <a:cs typeface="+mj-cs"/>
              </a:rPr>
              <a:t>-</a:t>
            </a:r>
            <a:r>
              <a:rPr lang="ar-IQ" sz="2000" b="1" dirty="0" smtClean="0">
                <a:cs typeface="+mj-cs"/>
              </a:rPr>
              <a:t> </a:t>
            </a:r>
            <a:r>
              <a:rPr lang="en-US" sz="2000" b="1" dirty="0" smtClean="0">
                <a:cs typeface="+mj-cs"/>
              </a:rPr>
              <a:t>-D</a:t>
            </a:r>
            <a:r>
              <a:rPr lang="ar-IQ" sz="2000" b="1" dirty="0" err="1" smtClean="0">
                <a:cs typeface="+mj-cs"/>
              </a:rPr>
              <a:t>رايبوز</a:t>
            </a:r>
            <a:r>
              <a:rPr lang="ar-IQ" sz="2000" b="1" dirty="0" smtClean="0">
                <a:cs typeface="+mj-cs"/>
              </a:rPr>
              <a:t> او </a:t>
            </a:r>
            <a:r>
              <a:rPr lang="en-US" sz="2000" b="1" dirty="0">
                <a:cs typeface="+mj-cs"/>
              </a:rPr>
              <a:t>-</a:t>
            </a:r>
            <a:r>
              <a:rPr lang="en-US" sz="2000" b="1" dirty="0" smtClean="0">
                <a:cs typeface="+mj-cs"/>
              </a:rPr>
              <a:t>2</a:t>
            </a:r>
            <a:r>
              <a:rPr lang="ar-IQ" sz="2000" b="1" dirty="0" smtClean="0">
                <a:cs typeface="+mj-cs"/>
              </a:rPr>
              <a:t>دي اوكسي </a:t>
            </a:r>
            <a:r>
              <a:rPr lang="el-GR" sz="2000" b="1" dirty="0" smtClean="0"/>
              <a:t> β </a:t>
            </a:r>
            <a:r>
              <a:rPr lang="en-US" sz="2000" b="1" dirty="0" smtClean="0">
                <a:cs typeface="+mj-cs"/>
              </a:rPr>
              <a:t>-D </a:t>
            </a:r>
            <a:r>
              <a:rPr lang="ar-IQ" sz="2000" b="1" dirty="0" err="1" smtClean="0">
                <a:cs typeface="+mj-cs"/>
              </a:rPr>
              <a:t>رايبوز</a:t>
            </a:r>
            <a:r>
              <a:rPr lang="ar-IQ" sz="2000" b="1" dirty="0" smtClean="0">
                <a:cs typeface="+mj-cs"/>
              </a:rPr>
              <a:t> وتكون الاصرة الرابطة بينهما متصلة بذرة </a:t>
            </a:r>
            <a:r>
              <a:rPr lang="ar-IQ" sz="2000" b="1" dirty="0" err="1" smtClean="0">
                <a:cs typeface="+mj-cs"/>
              </a:rPr>
              <a:t>النتروحين</a:t>
            </a:r>
            <a:r>
              <a:rPr lang="ar-IQ" sz="2000" b="1" dirty="0" smtClean="0">
                <a:cs typeface="+mj-cs"/>
              </a:rPr>
              <a:t> للقاعدة ( الموقع </a:t>
            </a:r>
            <a:r>
              <a:rPr lang="en-US" sz="2000" b="1" dirty="0" smtClean="0">
                <a:cs typeface="+mj-cs"/>
              </a:rPr>
              <a:t>1</a:t>
            </a:r>
            <a:r>
              <a:rPr lang="ar-IQ" sz="2000" b="1" dirty="0" smtClean="0">
                <a:cs typeface="+mj-cs"/>
              </a:rPr>
              <a:t> في </a:t>
            </a:r>
            <a:r>
              <a:rPr lang="ar-IQ" sz="2000" b="1" dirty="0" err="1" smtClean="0">
                <a:cs typeface="+mj-cs"/>
              </a:rPr>
              <a:t>البايريميدين</a:t>
            </a:r>
            <a:r>
              <a:rPr lang="ar-IQ" sz="2000" b="1" dirty="0" smtClean="0">
                <a:cs typeface="+mj-cs"/>
              </a:rPr>
              <a:t> او الموقع </a:t>
            </a:r>
            <a:r>
              <a:rPr lang="en-US" sz="2000" b="1" dirty="0" smtClean="0">
                <a:cs typeface="+mj-cs"/>
              </a:rPr>
              <a:t> 9</a:t>
            </a:r>
            <a:r>
              <a:rPr lang="ar-IQ" sz="2000" b="1" dirty="0" smtClean="0">
                <a:cs typeface="+mj-cs"/>
              </a:rPr>
              <a:t>في </a:t>
            </a:r>
            <a:r>
              <a:rPr lang="ar-IQ" sz="2000" b="1" dirty="0" err="1" smtClean="0">
                <a:cs typeface="+mj-cs"/>
              </a:rPr>
              <a:t>البيورين</a:t>
            </a:r>
            <a:r>
              <a:rPr lang="ar-IQ" sz="2000" b="1" dirty="0" smtClean="0">
                <a:cs typeface="+mj-cs"/>
              </a:rPr>
              <a:t> ) وذرة الكاربون </a:t>
            </a:r>
            <a:r>
              <a:rPr lang="en-US" sz="2000" b="1" dirty="0" smtClean="0">
                <a:cs typeface="+mj-cs"/>
              </a:rPr>
              <a:t>1</a:t>
            </a:r>
            <a:r>
              <a:rPr lang="ar-IQ" sz="2000" b="1" dirty="0" smtClean="0">
                <a:cs typeface="+mj-cs"/>
              </a:rPr>
              <a:t>للسكر وتدعى هذه الاصرة </a:t>
            </a:r>
            <a:r>
              <a:rPr lang="en-US" sz="2000" b="1" dirty="0" smtClean="0">
                <a:cs typeface="+mj-cs"/>
              </a:rPr>
              <a:t>N </a:t>
            </a:r>
            <a:r>
              <a:rPr lang="ar-IQ" sz="2000" b="1" dirty="0" err="1" smtClean="0">
                <a:cs typeface="+mj-cs"/>
              </a:rPr>
              <a:t>الكلايكوسيدية</a:t>
            </a:r>
            <a:r>
              <a:rPr lang="ar-IQ" sz="2000" b="1" dirty="0" smtClean="0">
                <a:cs typeface="+mj-cs"/>
              </a:rPr>
              <a:t> </a:t>
            </a:r>
            <a:r>
              <a:rPr lang="en-US" sz="2000" b="1" dirty="0" smtClean="0">
                <a:cs typeface="+mj-cs"/>
              </a:rPr>
              <a:t>N - </a:t>
            </a:r>
            <a:r>
              <a:rPr lang="en-US" sz="2000" b="1" dirty="0" err="1" smtClean="0">
                <a:cs typeface="+mj-cs"/>
              </a:rPr>
              <a:t>glycosidic</a:t>
            </a:r>
            <a:r>
              <a:rPr lang="en-US" sz="2000" b="1" dirty="0" smtClean="0">
                <a:cs typeface="+mj-cs"/>
              </a:rPr>
              <a:t> bond </a:t>
            </a:r>
            <a:r>
              <a:rPr lang="ar-IQ" sz="2000" b="1" dirty="0" smtClean="0">
                <a:cs typeface="+mj-cs"/>
              </a:rPr>
              <a:t>وتسمى </a:t>
            </a:r>
            <a:r>
              <a:rPr lang="ar-IQ" sz="2000" b="1" dirty="0" err="1" smtClean="0">
                <a:cs typeface="+mj-cs"/>
              </a:rPr>
              <a:t>النيوكليوسيدات</a:t>
            </a:r>
            <a:r>
              <a:rPr lang="ar-IQ" sz="2000" b="1" dirty="0" smtClean="0">
                <a:cs typeface="+mj-cs"/>
              </a:rPr>
              <a:t> الاربع الرئيسية كما يأتي </a:t>
            </a:r>
            <a:r>
              <a:rPr lang="ar-IQ" sz="2000" b="1" dirty="0" err="1" smtClean="0">
                <a:cs typeface="+mj-cs"/>
              </a:rPr>
              <a:t>ادينوسين</a:t>
            </a:r>
            <a:r>
              <a:rPr lang="ar-IQ" sz="2000" b="1" dirty="0" smtClean="0">
                <a:cs typeface="+mj-cs"/>
              </a:rPr>
              <a:t> </a:t>
            </a:r>
            <a:r>
              <a:rPr lang="ar-IQ" sz="2000" b="1" dirty="0" err="1" smtClean="0">
                <a:cs typeface="+mj-cs"/>
              </a:rPr>
              <a:t>وكوانوسين</a:t>
            </a:r>
            <a:r>
              <a:rPr lang="ar-IQ" sz="2000" b="1" dirty="0" smtClean="0">
                <a:cs typeface="+mj-cs"/>
              </a:rPr>
              <a:t> </a:t>
            </a:r>
            <a:r>
              <a:rPr lang="ar-IQ" sz="2000" b="1" dirty="0" err="1" smtClean="0">
                <a:cs typeface="+mj-cs"/>
              </a:rPr>
              <a:t>وسايتدين</a:t>
            </a:r>
            <a:r>
              <a:rPr lang="ar-IQ" sz="2000" b="1" dirty="0" smtClean="0">
                <a:cs typeface="+mj-cs"/>
              </a:rPr>
              <a:t> في</a:t>
            </a:r>
            <a:r>
              <a:rPr lang="en-US" sz="2000" b="1" dirty="0" smtClean="0">
                <a:cs typeface="+mj-cs"/>
              </a:rPr>
              <a:t>RNA </a:t>
            </a:r>
            <a:r>
              <a:rPr lang="ar-IQ" sz="2000" b="1" dirty="0" smtClean="0">
                <a:cs typeface="+mj-cs"/>
              </a:rPr>
              <a:t>اما في ال</a:t>
            </a:r>
            <a:r>
              <a:rPr lang="en-US" sz="2000" b="1" dirty="0" smtClean="0">
                <a:cs typeface="+mj-cs"/>
              </a:rPr>
              <a:t>DNA </a:t>
            </a:r>
            <a:r>
              <a:rPr lang="ar-IQ" sz="2000" b="1" dirty="0" smtClean="0">
                <a:cs typeface="+mj-cs"/>
              </a:rPr>
              <a:t>فتسمى </a:t>
            </a:r>
            <a:r>
              <a:rPr lang="en-US" sz="2000" b="1" dirty="0" smtClean="0">
                <a:cs typeface="+mj-cs"/>
              </a:rPr>
              <a:t>-2</a:t>
            </a:r>
            <a:r>
              <a:rPr lang="ar-IQ" sz="2000" b="1" dirty="0" smtClean="0">
                <a:cs typeface="+mj-cs"/>
              </a:rPr>
              <a:t>دي اوكسي </a:t>
            </a:r>
            <a:r>
              <a:rPr lang="ar-IQ" sz="2000" b="1" dirty="0" err="1" smtClean="0">
                <a:cs typeface="+mj-cs"/>
              </a:rPr>
              <a:t>ادينوسين</a:t>
            </a:r>
            <a:r>
              <a:rPr lang="ar-IQ" sz="2000" b="1" dirty="0" smtClean="0">
                <a:cs typeface="+mj-cs"/>
              </a:rPr>
              <a:t>  </a:t>
            </a:r>
            <a:r>
              <a:rPr lang="en-US" sz="2000" b="1" dirty="0" smtClean="0">
                <a:cs typeface="+mj-cs"/>
              </a:rPr>
              <a:t>-2</a:t>
            </a:r>
            <a:r>
              <a:rPr lang="ar-IQ" sz="2000" b="1" dirty="0" smtClean="0">
                <a:cs typeface="+mj-cs"/>
              </a:rPr>
              <a:t>دي اوكسي </a:t>
            </a:r>
            <a:r>
              <a:rPr lang="ar-IQ" sz="2000" b="1" dirty="0" err="1" smtClean="0">
                <a:cs typeface="+mj-cs"/>
              </a:rPr>
              <a:t>كوانوسين</a:t>
            </a:r>
            <a:r>
              <a:rPr lang="ar-IQ" sz="2000" b="1" dirty="0" smtClean="0">
                <a:cs typeface="+mj-cs"/>
              </a:rPr>
              <a:t> و2-دي اوكسي </a:t>
            </a:r>
            <a:r>
              <a:rPr lang="ar-IQ" sz="2000" b="1" dirty="0" err="1" smtClean="0">
                <a:cs typeface="+mj-cs"/>
              </a:rPr>
              <a:t>سايتدين</a:t>
            </a:r>
            <a:r>
              <a:rPr lang="ar-IQ" sz="2000" b="1" dirty="0" smtClean="0">
                <a:cs typeface="+mj-cs"/>
              </a:rPr>
              <a:t> و2- دي اوكسي </a:t>
            </a:r>
            <a:r>
              <a:rPr lang="ar-IQ" sz="2000" b="1" dirty="0" err="1" smtClean="0">
                <a:cs typeface="+mj-cs"/>
              </a:rPr>
              <a:t>ثايميدين</a:t>
            </a:r>
            <a:r>
              <a:rPr lang="ar-IQ" sz="2000" b="1" dirty="0" smtClean="0">
                <a:cs typeface="+mj-cs"/>
              </a:rPr>
              <a:t> </a:t>
            </a:r>
            <a:r>
              <a:rPr lang="ar-IQ" sz="2000" b="1" dirty="0" smtClean="0"/>
              <a:t>.</a:t>
            </a:r>
            <a:endParaRPr lang="en-US" sz="2000" b="1" dirty="0"/>
          </a:p>
        </p:txBody>
      </p:sp>
    </p:spTree>
    <p:extLst>
      <p:ext uri="{BB962C8B-B14F-4D97-AF65-F5344CB8AC3E}">
        <p14:creationId xmlns:p14="http://schemas.microsoft.com/office/powerpoint/2010/main" val="371902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856984" cy="6001643"/>
          </a:xfrm>
          <a:prstGeom prst="rect">
            <a:avLst/>
          </a:prstGeom>
        </p:spPr>
        <p:txBody>
          <a:bodyPr wrap="square">
            <a:spAutoFit/>
          </a:bodyPr>
          <a:lstStyle/>
          <a:p>
            <a:pPr algn="just" rtl="1"/>
            <a:r>
              <a:rPr lang="ar-IQ" sz="2400" b="1" dirty="0" err="1" smtClean="0">
                <a:cs typeface="+mj-cs"/>
              </a:rPr>
              <a:t>النيوكليوتيد</a:t>
            </a:r>
            <a:r>
              <a:rPr lang="ar-IQ" sz="2400" b="1" dirty="0" smtClean="0">
                <a:cs typeface="+mj-cs"/>
              </a:rPr>
              <a:t> </a:t>
            </a:r>
          </a:p>
          <a:p>
            <a:pPr algn="just" rtl="1"/>
            <a:endParaRPr lang="ar-IQ" sz="2000" b="1" dirty="0" smtClean="0">
              <a:cs typeface="+mj-cs"/>
            </a:endParaRPr>
          </a:p>
          <a:p>
            <a:pPr algn="just" rtl="1"/>
            <a:r>
              <a:rPr lang="ar-IQ" sz="2000" b="1" dirty="0" err="1" smtClean="0">
                <a:cs typeface="+mj-cs"/>
              </a:rPr>
              <a:t>النيوكليوتيد</a:t>
            </a:r>
            <a:r>
              <a:rPr lang="ar-IQ" sz="2000" b="1" dirty="0" smtClean="0">
                <a:cs typeface="+mj-cs"/>
              </a:rPr>
              <a:t> او </a:t>
            </a:r>
            <a:r>
              <a:rPr lang="ar-IQ" sz="2000" b="1" dirty="0" err="1" smtClean="0">
                <a:cs typeface="+mj-cs"/>
              </a:rPr>
              <a:t>نيوكليوسيد</a:t>
            </a:r>
            <a:r>
              <a:rPr lang="ar-IQ" sz="2000" b="1" dirty="0" smtClean="0">
                <a:cs typeface="+mj-cs"/>
              </a:rPr>
              <a:t> مفسفر ( </a:t>
            </a:r>
            <a:r>
              <a:rPr lang="ar-IQ" sz="2000" b="1" dirty="0" err="1" smtClean="0">
                <a:cs typeface="+mj-cs"/>
              </a:rPr>
              <a:t>نيوكليوسيد</a:t>
            </a:r>
            <a:r>
              <a:rPr lang="ar-IQ" sz="2000" b="1" dirty="0" smtClean="0">
                <a:cs typeface="+mj-cs"/>
              </a:rPr>
              <a:t> + حامض الفسفوريك ) .</a:t>
            </a:r>
            <a:r>
              <a:rPr lang="en-US" sz="2000" b="1" dirty="0" smtClean="0">
                <a:cs typeface="+mj-cs"/>
              </a:rPr>
              <a:t> </a:t>
            </a:r>
            <a:r>
              <a:rPr lang="ar-IQ" sz="2000" b="1" dirty="0" smtClean="0">
                <a:cs typeface="+mj-cs"/>
              </a:rPr>
              <a:t>حيث تكون فيه مجموعه </a:t>
            </a:r>
            <a:r>
              <a:rPr lang="en-US" sz="2000" b="1" dirty="0" smtClean="0">
                <a:cs typeface="+mj-cs"/>
              </a:rPr>
              <a:t>OH </a:t>
            </a:r>
            <a:r>
              <a:rPr lang="ar-IQ" sz="2000" b="1" dirty="0" smtClean="0">
                <a:cs typeface="+mj-cs"/>
              </a:rPr>
              <a:t>او اكثر لسكر </a:t>
            </a:r>
            <a:r>
              <a:rPr lang="ar-IQ" sz="2000" b="1" dirty="0" err="1" smtClean="0">
                <a:cs typeface="+mj-cs"/>
              </a:rPr>
              <a:t>الرايبوز</a:t>
            </a:r>
            <a:r>
              <a:rPr lang="ar-IQ" sz="2000" b="1" dirty="0" smtClean="0">
                <a:cs typeface="+mj-cs"/>
              </a:rPr>
              <a:t> او دي اوكسي </a:t>
            </a:r>
            <a:r>
              <a:rPr lang="ar-IQ" sz="2000" b="1" dirty="0" err="1" smtClean="0">
                <a:cs typeface="+mj-cs"/>
              </a:rPr>
              <a:t>رايبوز</a:t>
            </a:r>
            <a:r>
              <a:rPr lang="ar-IQ" sz="2000" b="1" dirty="0" smtClean="0">
                <a:cs typeface="+mj-cs"/>
              </a:rPr>
              <a:t> مرتبطة مع حامض الفسفوريك حيث يرتبط حامض الفسفوريك باصره </a:t>
            </a:r>
            <a:r>
              <a:rPr lang="ar-IQ" sz="2000" b="1" dirty="0" err="1" smtClean="0">
                <a:cs typeface="+mj-cs"/>
              </a:rPr>
              <a:t>استرية</a:t>
            </a:r>
            <a:r>
              <a:rPr lang="ar-IQ" sz="2000" b="1" dirty="0" smtClean="0">
                <a:cs typeface="+mj-cs"/>
              </a:rPr>
              <a:t> مع </a:t>
            </a:r>
            <a:r>
              <a:rPr lang="ar-IQ" sz="2000" b="1" dirty="0" err="1" smtClean="0">
                <a:cs typeface="+mj-cs"/>
              </a:rPr>
              <a:t>الرايبوز</a:t>
            </a:r>
            <a:r>
              <a:rPr lang="ar-IQ" sz="2000" b="1" dirty="0" smtClean="0">
                <a:cs typeface="+mj-cs"/>
              </a:rPr>
              <a:t> في الموقع </a:t>
            </a:r>
            <a:r>
              <a:rPr lang="en-US" sz="2000" b="1" dirty="0" smtClean="0">
                <a:cs typeface="+mj-cs"/>
              </a:rPr>
              <a:t>2</a:t>
            </a:r>
            <a:r>
              <a:rPr lang="ar-IQ" sz="2000" b="1" dirty="0" smtClean="0">
                <a:cs typeface="+mj-cs"/>
              </a:rPr>
              <a:t>او </a:t>
            </a:r>
            <a:r>
              <a:rPr lang="en-US" sz="2000" b="1" dirty="0" smtClean="0">
                <a:cs typeface="+mj-cs"/>
              </a:rPr>
              <a:t>3</a:t>
            </a:r>
            <a:r>
              <a:rPr lang="ar-IQ" sz="2000" b="1" dirty="0" smtClean="0">
                <a:cs typeface="+mj-cs"/>
              </a:rPr>
              <a:t>او</a:t>
            </a:r>
            <a:r>
              <a:rPr lang="en-US" sz="2000" b="1" dirty="0">
                <a:cs typeface="+mj-cs"/>
              </a:rPr>
              <a:t>5</a:t>
            </a:r>
            <a:r>
              <a:rPr lang="en-US" sz="2000" b="1" dirty="0" smtClean="0">
                <a:cs typeface="+mj-cs"/>
              </a:rPr>
              <a:t> </a:t>
            </a:r>
            <a:r>
              <a:rPr lang="ar-IQ" sz="2000" b="1" dirty="0" smtClean="0">
                <a:cs typeface="+mj-cs"/>
              </a:rPr>
              <a:t> كما يرتبط مع دي اوكسي </a:t>
            </a:r>
            <a:r>
              <a:rPr lang="ar-IQ" sz="2000" b="1" dirty="0" err="1" smtClean="0">
                <a:cs typeface="+mj-cs"/>
              </a:rPr>
              <a:t>رايبوز</a:t>
            </a:r>
            <a:r>
              <a:rPr lang="ar-IQ" sz="2000" b="1" dirty="0" smtClean="0">
                <a:cs typeface="+mj-cs"/>
              </a:rPr>
              <a:t> في موقع </a:t>
            </a:r>
            <a:r>
              <a:rPr lang="en-US" sz="2000" b="1" dirty="0" smtClean="0">
                <a:cs typeface="+mj-cs"/>
              </a:rPr>
              <a:t>3</a:t>
            </a:r>
            <a:r>
              <a:rPr lang="ar-IQ" sz="2000" b="1" dirty="0" smtClean="0">
                <a:cs typeface="+mj-cs"/>
              </a:rPr>
              <a:t>و</a:t>
            </a:r>
            <a:r>
              <a:rPr lang="en-US" sz="2000" b="1" dirty="0" smtClean="0">
                <a:cs typeface="+mj-cs"/>
              </a:rPr>
              <a:t> 5</a:t>
            </a:r>
            <a:r>
              <a:rPr lang="ar-IQ" sz="2000" b="1" dirty="0" smtClean="0">
                <a:cs typeface="+mj-cs"/>
              </a:rPr>
              <a:t>.وتوجد </a:t>
            </a:r>
            <a:r>
              <a:rPr lang="ar-IQ" sz="2000" b="1" dirty="0" err="1" smtClean="0">
                <a:cs typeface="+mj-cs"/>
              </a:rPr>
              <a:t>النيوكليوتيدات</a:t>
            </a:r>
            <a:r>
              <a:rPr lang="ar-IQ" sz="2000" b="1" dirty="0" smtClean="0">
                <a:cs typeface="+mj-cs"/>
              </a:rPr>
              <a:t> </a:t>
            </a:r>
            <a:r>
              <a:rPr lang="ar-IQ" sz="2000" b="1" dirty="0" err="1" smtClean="0">
                <a:cs typeface="+mj-cs"/>
              </a:rPr>
              <a:t>المفسفرة</a:t>
            </a:r>
            <a:r>
              <a:rPr lang="ar-IQ" sz="2000" b="1" dirty="0" smtClean="0">
                <a:cs typeface="+mj-cs"/>
              </a:rPr>
              <a:t> اما </a:t>
            </a:r>
            <a:r>
              <a:rPr lang="en-US" sz="2000" b="1" dirty="0" smtClean="0">
                <a:cs typeface="+mj-cs"/>
              </a:rPr>
              <a:t>OH </a:t>
            </a:r>
            <a:r>
              <a:rPr lang="ar-IQ" sz="2000" b="1" dirty="0" smtClean="0">
                <a:cs typeface="+mj-cs"/>
              </a:rPr>
              <a:t>السكر عند الموقع </a:t>
            </a:r>
            <a:r>
              <a:rPr lang="en-US" sz="2000" b="1" dirty="0" smtClean="0">
                <a:cs typeface="+mj-cs"/>
              </a:rPr>
              <a:t>5</a:t>
            </a:r>
            <a:r>
              <a:rPr lang="ar-IQ" sz="2000" b="1" dirty="0" smtClean="0">
                <a:cs typeface="+mj-cs"/>
              </a:rPr>
              <a:t>. </a:t>
            </a:r>
            <a:r>
              <a:rPr lang="ar-IQ" sz="2000" b="1" dirty="0" err="1" smtClean="0">
                <a:cs typeface="+mj-cs"/>
              </a:rPr>
              <a:t>منتشره</a:t>
            </a:r>
            <a:r>
              <a:rPr lang="ar-IQ" sz="2000" b="1" dirty="0" smtClean="0">
                <a:cs typeface="+mj-cs"/>
              </a:rPr>
              <a:t> في الطبيعة اكثر من غيرها </a:t>
            </a:r>
            <a:endParaRPr lang="en-US" sz="2000" b="1" dirty="0" smtClean="0">
              <a:cs typeface="+mj-cs"/>
            </a:endParaRPr>
          </a:p>
          <a:p>
            <a:pPr algn="just" rtl="1"/>
            <a:r>
              <a:rPr lang="en-US" sz="2000" b="1" dirty="0" smtClean="0">
                <a:cs typeface="+mj-cs"/>
              </a:rPr>
              <a:t>.</a:t>
            </a:r>
            <a:endParaRPr lang="ar-IQ" sz="2000" b="1" dirty="0" smtClean="0">
              <a:cs typeface="+mj-cs"/>
            </a:endParaRPr>
          </a:p>
          <a:p>
            <a:pPr algn="just" rtl="1"/>
            <a:r>
              <a:rPr lang="ar-IQ" sz="2000" b="1" dirty="0" smtClean="0">
                <a:cs typeface="+mj-cs"/>
              </a:rPr>
              <a:t>وهكذا فأن </a:t>
            </a:r>
            <a:r>
              <a:rPr lang="ar-IQ" sz="2000" b="1" dirty="0" err="1" smtClean="0">
                <a:cs typeface="+mj-cs"/>
              </a:rPr>
              <a:t>الرايبونيوكليوتيد</a:t>
            </a:r>
            <a:r>
              <a:rPr lang="ar-IQ" sz="2000" b="1" dirty="0" smtClean="0">
                <a:cs typeface="+mj-cs"/>
              </a:rPr>
              <a:t> </a:t>
            </a:r>
            <a:r>
              <a:rPr lang="ar-IQ" sz="2000" b="1" dirty="0" err="1" smtClean="0">
                <a:cs typeface="+mj-cs"/>
              </a:rPr>
              <a:t>ادينوسين</a:t>
            </a:r>
            <a:r>
              <a:rPr lang="ar-IQ" sz="2000" b="1" dirty="0" smtClean="0">
                <a:cs typeface="+mj-cs"/>
              </a:rPr>
              <a:t> احادي الفوسفات  </a:t>
            </a:r>
            <a:r>
              <a:rPr lang="en-US" sz="2000" b="1" dirty="0" smtClean="0">
                <a:cs typeface="+mj-cs"/>
              </a:rPr>
              <a:t>AMP </a:t>
            </a:r>
            <a:r>
              <a:rPr lang="ar-IQ" sz="2000" b="1" dirty="0" smtClean="0">
                <a:cs typeface="+mj-cs"/>
              </a:rPr>
              <a:t>او حامض </a:t>
            </a:r>
            <a:r>
              <a:rPr lang="ar-IQ" sz="2000" b="1" dirty="0" err="1" smtClean="0">
                <a:cs typeface="+mj-cs"/>
              </a:rPr>
              <a:t>اديناليك</a:t>
            </a:r>
            <a:r>
              <a:rPr lang="ar-IQ" sz="2000" b="1" dirty="0" smtClean="0">
                <a:cs typeface="+mj-cs"/>
              </a:rPr>
              <a:t> </a:t>
            </a:r>
            <a:r>
              <a:rPr lang="en-US" sz="2000" b="1" dirty="0" err="1" smtClean="0">
                <a:cs typeface="+mj-cs"/>
              </a:rPr>
              <a:t>adenylic</a:t>
            </a:r>
            <a:r>
              <a:rPr lang="en-US" sz="2000" b="1" dirty="0" smtClean="0">
                <a:cs typeface="+mj-cs"/>
              </a:rPr>
              <a:t> acid </a:t>
            </a:r>
            <a:r>
              <a:rPr lang="ar-IQ" sz="2000" b="1" dirty="0" smtClean="0">
                <a:cs typeface="+mj-cs"/>
              </a:rPr>
              <a:t>مثلا يتكون من </a:t>
            </a:r>
            <a:r>
              <a:rPr lang="ar-IQ" sz="2000" b="1" dirty="0" err="1" smtClean="0">
                <a:cs typeface="+mj-cs"/>
              </a:rPr>
              <a:t>ادينين</a:t>
            </a:r>
            <a:r>
              <a:rPr lang="ar-IQ" sz="2000" b="1" dirty="0" smtClean="0">
                <a:cs typeface="+mj-cs"/>
              </a:rPr>
              <a:t> + </a:t>
            </a:r>
            <a:r>
              <a:rPr lang="ar-IQ" sz="2000" b="1" dirty="0" err="1" smtClean="0">
                <a:cs typeface="+mj-cs"/>
              </a:rPr>
              <a:t>راببوز</a:t>
            </a:r>
            <a:r>
              <a:rPr lang="ar-IQ" sz="2000" b="1" dirty="0" smtClean="0">
                <a:cs typeface="+mj-cs"/>
              </a:rPr>
              <a:t> + فوسفات </a:t>
            </a:r>
          </a:p>
          <a:p>
            <a:pPr algn="just" rtl="1"/>
            <a:r>
              <a:rPr lang="ar-IQ" sz="2000" b="1" dirty="0" smtClean="0">
                <a:cs typeface="+mj-cs"/>
              </a:rPr>
              <a:t>ودي اوكسي </a:t>
            </a:r>
            <a:r>
              <a:rPr lang="ar-IQ" sz="2000" b="1" dirty="0" err="1" smtClean="0">
                <a:cs typeface="+mj-cs"/>
              </a:rPr>
              <a:t>رايبونيوكليوتيد</a:t>
            </a:r>
            <a:r>
              <a:rPr lang="ar-IQ" sz="2000" b="1" dirty="0" smtClean="0">
                <a:cs typeface="+mj-cs"/>
              </a:rPr>
              <a:t> </a:t>
            </a:r>
            <a:r>
              <a:rPr lang="en-US" sz="2000" b="1" dirty="0" smtClean="0">
                <a:cs typeface="+mj-cs"/>
              </a:rPr>
              <a:t>-2</a:t>
            </a:r>
            <a:r>
              <a:rPr lang="ar-IQ" sz="2000" b="1" dirty="0" smtClean="0">
                <a:cs typeface="+mj-cs"/>
              </a:rPr>
              <a:t>دي اوكسي </a:t>
            </a:r>
            <a:r>
              <a:rPr lang="ar-IQ" sz="2000" b="1" dirty="0" err="1" smtClean="0">
                <a:cs typeface="+mj-cs"/>
              </a:rPr>
              <a:t>ادينوسين</a:t>
            </a:r>
            <a:r>
              <a:rPr lang="ar-IQ" sz="2000" b="1" dirty="0" smtClean="0">
                <a:cs typeface="+mj-cs"/>
              </a:rPr>
              <a:t> احادي الفوسفات </a:t>
            </a:r>
            <a:r>
              <a:rPr lang="en-US" sz="2000" b="1" dirty="0" err="1" smtClean="0">
                <a:cs typeface="+mj-cs"/>
              </a:rPr>
              <a:t>dAMP</a:t>
            </a:r>
            <a:r>
              <a:rPr lang="en-US" sz="2000" b="1" dirty="0" smtClean="0">
                <a:cs typeface="+mj-cs"/>
              </a:rPr>
              <a:t> </a:t>
            </a:r>
            <a:r>
              <a:rPr lang="ar-IQ" sz="2000" b="1" dirty="0" smtClean="0">
                <a:cs typeface="+mj-cs"/>
              </a:rPr>
              <a:t>يتألف من </a:t>
            </a:r>
            <a:r>
              <a:rPr lang="ar-IQ" sz="2000" b="1" dirty="0" err="1" smtClean="0">
                <a:cs typeface="+mj-cs"/>
              </a:rPr>
              <a:t>ادينين</a:t>
            </a:r>
            <a:r>
              <a:rPr lang="ar-IQ" sz="2000" b="1" dirty="0" smtClean="0">
                <a:cs typeface="+mj-cs"/>
              </a:rPr>
              <a:t> + </a:t>
            </a:r>
            <a:r>
              <a:rPr lang="en-US" sz="2000" b="1" dirty="0" smtClean="0">
                <a:cs typeface="+mj-cs"/>
              </a:rPr>
              <a:t>-2</a:t>
            </a:r>
            <a:r>
              <a:rPr lang="ar-IQ" sz="2000" b="1" dirty="0" smtClean="0">
                <a:cs typeface="+mj-cs"/>
              </a:rPr>
              <a:t>دي اوكسي </a:t>
            </a:r>
            <a:r>
              <a:rPr lang="ar-IQ" sz="2000" b="1" dirty="0" err="1" smtClean="0">
                <a:cs typeface="+mj-cs"/>
              </a:rPr>
              <a:t>رايبوز</a:t>
            </a:r>
            <a:r>
              <a:rPr lang="ar-IQ" sz="2000" b="1" dirty="0" smtClean="0">
                <a:cs typeface="+mj-cs"/>
              </a:rPr>
              <a:t> + فوسفات .ان جميع </a:t>
            </a:r>
            <a:r>
              <a:rPr lang="ar-IQ" sz="2000" b="1" dirty="0" err="1" smtClean="0">
                <a:cs typeface="+mj-cs"/>
              </a:rPr>
              <a:t>النيوكليوتيدات</a:t>
            </a:r>
            <a:r>
              <a:rPr lang="ar-IQ" sz="2000" b="1" dirty="0" smtClean="0">
                <a:cs typeface="+mj-cs"/>
              </a:rPr>
              <a:t> المحتوية على فوسفات هي احماض وذلك بسبب قابلية التأين لذرات الهيدروجين لمجموعة الفوسفات الموجودة .</a:t>
            </a:r>
          </a:p>
          <a:p>
            <a:pPr algn="just" rtl="1"/>
            <a:r>
              <a:rPr lang="ar-IQ" sz="2000" b="1" dirty="0" smtClean="0">
                <a:cs typeface="+mj-cs"/>
              </a:rPr>
              <a:t>ويعمل كل من حامض </a:t>
            </a:r>
            <a:r>
              <a:rPr lang="ar-IQ" sz="2000" b="1" dirty="0" err="1" smtClean="0">
                <a:cs typeface="+mj-cs"/>
              </a:rPr>
              <a:t>الادينايليك</a:t>
            </a:r>
            <a:r>
              <a:rPr lang="ar-IQ" sz="2000" b="1" dirty="0" smtClean="0">
                <a:cs typeface="+mj-cs"/>
              </a:rPr>
              <a:t> وحامض </a:t>
            </a:r>
            <a:r>
              <a:rPr lang="ar-IQ" sz="2000" b="1" dirty="0" err="1" smtClean="0">
                <a:cs typeface="+mj-cs"/>
              </a:rPr>
              <a:t>اليوريدايليك</a:t>
            </a:r>
            <a:r>
              <a:rPr lang="ar-IQ" sz="2000" b="1" dirty="0" smtClean="0">
                <a:cs typeface="+mj-cs"/>
              </a:rPr>
              <a:t> مركبات مهمه في العمليات الايضية </a:t>
            </a:r>
            <a:r>
              <a:rPr lang="ar-IQ" sz="2000" b="1" dirty="0" err="1" smtClean="0">
                <a:cs typeface="+mj-cs"/>
              </a:rPr>
              <a:t>للكاربوهيدرات</a:t>
            </a:r>
            <a:r>
              <a:rPr lang="ar-IQ" sz="2000" b="1" dirty="0" smtClean="0">
                <a:cs typeface="+mj-cs"/>
              </a:rPr>
              <a:t> في العضلة  كما يوجد العديد من </a:t>
            </a:r>
            <a:r>
              <a:rPr lang="ar-IQ" sz="2000" b="1" dirty="0" err="1" smtClean="0">
                <a:cs typeface="+mj-cs"/>
              </a:rPr>
              <a:t>النيوكليوتيدات</a:t>
            </a:r>
            <a:r>
              <a:rPr lang="ar-IQ" sz="2000" b="1" dirty="0" smtClean="0">
                <a:cs typeface="+mj-cs"/>
              </a:rPr>
              <a:t> ومشتقاتها بصورة حرة في الانسجة وهي تشارك في العمليات الايضية المختلفة .</a:t>
            </a:r>
          </a:p>
          <a:p>
            <a:pPr algn="just" rtl="1"/>
            <a:r>
              <a:rPr lang="ar-IQ" sz="2000" b="1" dirty="0" smtClean="0">
                <a:cs typeface="+mj-cs"/>
              </a:rPr>
              <a:t>وهناك </a:t>
            </a:r>
            <a:r>
              <a:rPr lang="ar-IQ" sz="2000" b="1" dirty="0" err="1" smtClean="0">
                <a:cs typeface="+mj-cs"/>
              </a:rPr>
              <a:t>نيوكليوتيدات</a:t>
            </a:r>
            <a:r>
              <a:rPr lang="ar-IQ" sz="2000" b="1" dirty="0" smtClean="0">
                <a:cs typeface="+mj-cs"/>
              </a:rPr>
              <a:t> ثنائية الفوسفات وثلاثية للفوسفات تدخل في مختلف العمليات الايضية مثل </a:t>
            </a:r>
            <a:r>
              <a:rPr lang="ar-IQ" sz="2000" b="1" dirty="0" err="1" smtClean="0">
                <a:cs typeface="+mj-cs"/>
              </a:rPr>
              <a:t>ادينوسين</a:t>
            </a:r>
            <a:r>
              <a:rPr lang="ar-IQ" sz="2000" b="1" dirty="0" smtClean="0">
                <a:cs typeface="+mj-cs"/>
              </a:rPr>
              <a:t> ثنائي الفوسفات </a:t>
            </a:r>
            <a:r>
              <a:rPr lang="en-US" sz="2000" b="1" dirty="0" smtClean="0">
                <a:cs typeface="+mj-cs"/>
              </a:rPr>
              <a:t>ADP </a:t>
            </a:r>
            <a:r>
              <a:rPr lang="ar-IQ" sz="2000" b="1" dirty="0" err="1" smtClean="0">
                <a:cs typeface="+mj-cs"/>
              </a:rPr>
              <a:t>وادينوسين</a:t>
            </a:r>
            <a:r>
              <a:rPr lang="ar-IQ" sz="2000" b="1" dirty="0" smtClean="0">
                <a:cs typeface="+mj-cs"/>
              </a:rPr>
              <a:t> ثلاثي الفوسفات</a:t>
            </a:r>
            <a:r>
              <a:rPr lang="en-US" sz="2000" b="1" dirty="0" smtClean="0">
                <a:cs typeface="+mj-cs"/>
              </a:rPr>
              <a:t>ATP . </a:t>
            </a:r>
            <a:r>
              <a:rPr lang="ar-IQ" sz="2000" b="1" dirty="0" smtClean="0">
                <a:cs typeface="+mj-cs"/>
              </a:rPr>
              <a:t>وتعد مثل هذه المركبات مهمه حيث انها تشارك في عمليات </a:t>
            </a:r>
            <a:r>
              <a:rPr lang="ar-IQ" sz="2000" b="1" dirty="0" err="1" smtClean="0">
                <a:cs typeface="+mj-cs"/>
              </a:rPr>
              <a:t>الفسفرة</a:t>
            </a:r>
            <a:r>
              <a:rPr lang="ar-IQ" sz="2000" b="1" dirty="0" smtClean="0">
                <a:cs typeface="+mj-cs"/>
              </a:rPr>
              <a:t> التأكسدية ويعتبر ال</a:t>
            </a:r>
            <a:r>
              <a:rPr lang="en-US" sz="2000" b="1" dirty="0" smtClean="0">
                <a:cs typeface="+mj-cs"/>
              </a:rPr>
              <a:t>ATP </a:t>
            </a:r>
            <a:r>
              <a:rPr lang="ar-IQ" sz="2000" b="1" dirty="0" smtClean="0">
                <a:cs typeface="+mj-cs"/>
              </a:rPr>
              <a:t>مصدرا وناقلا للطاقة حيث يستخدم تقريبا في جميع تفاعلات الخلية التي تحتاج الى طاقة .</a:t>
            </a:r>
            <a:endParaRPr lang="en-US" sz="2000" b="1" dirty="0">
              <a:cs typeface="+mj-cs"/>
            </a:endParaRPr>
          </a:p>
        </p:txBody>
      </p:sp>
    </p:spTree>
    <p:extLst>
      <p:ext uri="{BB962C8B-B14F-4D97-AF65-F5344CB8AC3E}">
        <p14:creationId xmlns:p14="http://schemas.microsoft.com/office/powerpoint/2010/main" val="201195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078" y="188640"/>
            <a:ext cx="9018418" cy="1938992"/>
          </a:xfrm>
          <a:prstGeom prst="rect">
            <a:avLst/>
          </a:prstGeom>
        </p:spPr>
        <p:txBody>
          <a:bodyPr wrap="square">
            <a:spAutoFit/>
          </a:bodyPr>
          <a:lstStyle/>
          <a:p>
            <a:pPr algn="just" rtl="1"/>
            <a:r>
              <a:rPr lang="ar-IQ" sz="2000" b="1" dirty="0" smtClean="0"/>
              <a:t>ومن مشتقات </a:t>
            </a:r>
            <a:r>
              <a:rPr lang="ar-IQ" sz="2000" b="1" dirty="0" err="1" smtClean="0"/>
              <a:t>النيوكليوتيدات</a:t>
            </a:r>
            <a:r>
              <a:rPr lang="ar-IQ" sz="2000" b="1" dirty="0" smtClean="0"/>
              <a:t> المهمة هو المركب </a:t>
            </a:r>
            <a:r>
              <a:rPr lang="en-US" sz="2000" b="1" dirty="0"/>
              <a:t>-</a:t>
            </a:r>
            <a:r>
              <a:rPr lang="en-US" sz="2000" b="1" dirty="0" smtClean="0"/>
              <a:t>5,3</a:t>
            </a:r>
            <a:r>
              <a:rPr lang="ar-IQ" sz="2000" b="1" dirty="0" err="1" smtClean="0"/>
              <a:t>ادينوسين</a:t>
            </a:r>
            <a:r>
              <a:rPr lang="ar-IQ" sz="2000" b="1" dirty="0" smtClean="0"/>
              <a:t> احادي الفوسفات الحلقي </a:t>
            </a:r>
            <a:r>
              <a:rPr lang="en-US" sz="2000" b="1" dirty="0" err="1" smtClean="0"/>
              <a:t>cAMP</a:t>
            </a:r>
            <a:r>
              <a:rPr lang="en-US" sz="2000" b="1" dirty="0" smtClean="0"/>
              <a:t> </a:t>
            </a:r>
            <a:r>
              <a:rPr lang="ar-IQ" sz="2000" b="1" dirty="0" smtClean="0"/>
              <a:t>ويوجد في جميع الحيوانات تقريبا ومن بين جميع الوظائف المتعددة التي يقوم بها في الانسان والحيوان دوره كمرسل او مخبر كيمياوي يتحكم بسرعة التفاعلات الانزيمية داخل الخلايا لعدد كبير من الانسجة .</a:t>
            </a:r>
          </a:p>
          <a:p>
            <a:pPr algn="just" rtl="1"/>
            <a:r>
              <a:rPr lang="ar-IQ" sz="2000" b="1" dirty="0" smtClean="0"/>
              <a:t>وتوجد في الخلية </a:t>
            </a:r>
            <a:r>
              <a:rPr lang="ar-IQ" sz="2000" b="1" dirty="0" err="1" smtClean="0"/>
              <a:t>نيوكليوتيدات</a:t>
            </a:r>
            <a:r>
              <a:rPr lang="ar-IQ" sz="2000" b="1" dirty="0" smtClean="0"/>
              <a:t> اخرى تلعب دورا مهما في العمليات الايضية المختلفة حيث تعمل كمرافقات انزيمية </a:t>
            </a:r>
            <a:r>
              <a:rPr lang="en-US" sz="2000" b="1" dirty="0" smtClean="0"/>
              <a:t>coenzyme </a:t>
            </a:r>
            <a:r>
              <a:rPr lang="ar-IQ" sz="2000" b="1" dirty="0" smtClean="0"/>
              <a:t>مثل </a:t>
            </a:r>
            <a:r>
              <a:rPr lang="ar-IQ" sz="2000" b="1" dirty="0" err="1" smtClean="0"/>
              <a:t>فلافين</a:t>
            </a:r>
            <a:r>
              <a:rPr lang="ar-IQ" sz="2000" b="1" dirty="0" smtClean="0"/>
              <a:t> احادي </a:t>
            </a:r>
            <a:r>
              <a:rPr lang="ar-IQ" sz="2000" b="1" dirty="0" err="1" smtClean="0"/>
              <a:t>النيوكليوتيد</a:t>
            </a:r>
            <a:r>
              <a:rPr lang="ar-IQ" sz="2000" b="1" dirty="0" smtClean="0"/>
              <a:t> </a:t>
            </a:r>
            <a:r>
              <a:rPr lang="en-US" sz="2000" b="1" dirty="0" smtClean="0"/>
              <a:t>FMN </a:t>
            </a:r>
            <a:r>
              <a:rPr lang="ar-IQ" sz="2000" b="1" dirty="0" err="1" smtClean="0"/>
              <a:t>وفلافين</a:t>
            </a:r>
            <a:r>
              <a:rPr lang="ar-IQ" sz="2000" b="1" dirty="0" smtClean="0"/>
              <a:t> </a:t>
            </a:r>
            <a:r>
              <a:rPr lang="ar-IQ" sz="2000" b="1" dirty="0" err="1" smtClean="0"/>
              <a:t>ادينين</a:t>
            </a:r>
            <a:r>
              <a:rPr lang="ar-IQ" sz="2000" b="1" dirty="0" smtClean="0"/>
              <a:t> ثنائي </a:t>
            </a:r>
            <a:r>
              <a:rPr lang="ar-IQ" sz="2000" b="1" dirty="0" err="1" smtClean="0"/>
              <a:t>النيوكليوتيد</a:t>
            </a:r>
            <a:r>
              <a:rPr lang="ar-IQ" sz="2000" b="1" dirty="0" smtClean="0"/>
              <a:t> </a:t>
            </a:r>
            <a:r>
              <a:rPr lang="en-US" sz="2000" b="1" dirty="0" smtClean="0"/>
              <a:t>FAD </a:t>
            </a:r>
            <a:r>
              <a:rPr lang="ar-IQ" sz="2000" b="1" dirty="0" smtClean="0"/>
              <a:t>ونيكوتين اميد ثنائي </a:t>
            </a:r>
            <a:r>
              <a:rPr lang="ar-IQ" sz="2000" b="1" dirty="0" err="1" smtClean="0"/>
              <a:t>النيوكليوتيد</a:t>
            </a:r>
            <a:r>
              <a:rPr lang="ar-IQ" sz="2000" b="1" dirty="0" smtClean="0"/>
              <a:t> </a:t>
            </a:r>
            <a:r>
              <a:rPr lang="en-US" sz="2000" b="1" dirty="0" smtClean="0"/>
              <a:t>NAD .</a:t>
            </a:r>
            <a:endParaRPr lang="en-US" sz="2000" b="1" dirty="0"/>
          </a:p>
        </p:txBody>
      </p:sp>
      <p:sp>
        <p:nvSpPr>
          <p:cNvPr id="3" name="مستطيل 2"/>
          <p:cNvSpPr/>
          <p:nvPr/>
        </p:nvSpPr>
        <p:spPr>
          <a:xfrm>
            <a:off x="0" y="2420888"/>
            <a:ext cx="9144000" cy="2277547"/>
          </a:xfrm>
          <a:prstGeom prst="rect">
            <a:avLst/>
          </a:prstGeom>
        </p:spPr>
        <p:txBody>
          <a:bodyPr wrap="square">
            <a:spAutoFit/>
          </a:bodyPr>
          <a:lstStyle/>
          <a:p>
            <a:pPr algn="r" rtl="1"/>
            <a:r>
              <a:rPr lang="ar-IQ" sz="2400" b="1" dirty="0" smtClean="0"/>
              <a:t>الاحماض النووية </a:t>
            </a:r>
            <a:r>
              <a:rPr lang="en-US" sz="2400" b="1" dirty="0" smtClean="0"/>
              <a:t>Nucleic acids </a:t>
            </a:r>
            <a:endParaRPr lang="ar-IQ" sz="2400" b="1" dirty="0" smtClean="0"/>
          </a:p>
          <a:p>
            <a:pPr algn="r" rtl="1"/>
            <a:endParaRPr lang="en-US" dirty="0" smtClean="0"/>
          </a:p>
          <a:p>
            <a:pPr algn="just" rtl="1"/>
            <a:r>
              <a:rPr lang="ar-IQ" sz="2000" b="1" dirty="0" smtClean="0"/>
              <a:t>الاحماض النووية تمثل النوع الرابع للجزيئات الحياتية الكبيرة الموجودة في الخلية الحية </a:t>
            </a:r>
            <a:r>
              <a:rPr lang="ar-IQ" sz="2000" b="1" dirty="0"/>
              <a:t>,</a:t>
            </a:r>
            <a:r>
              <a:rPr lang="ar-IQ" sz="2000" b="1" dirty="0" smtClean="0"/>
              <a:t> والاحماض النووية تتكون من وحدات متكررة من </a:t>
            </a:r>
            <a:r>
              <a:rPr lang="ar-IQ" sz="2000" b="1" dirty="0" err="1" smtClean="0"/>
              <a:t>النيوكليوتيدات</a:t>
            </a:r>
            <a:r>
              <a:rPr lang="ar-IQ" sz="2000" b="1" dirty="0" smtClean="0"/>
              <a:t> المرتبطة مع بعض بواسطة </a:t>
            </a:r>
            <a:r>
              <a:rPr lang="ar-IQ" sz="2000" b="1" dirty="0" err="1" smtClean="0"/>
              <a:t>الاصره</a:t>
            </a:r>
            <a:r>
              <a:rPr lang="ar-IQ" sz="2000" b="1" dirty="0" smtClean="0"/>
              <a:t> </a:t>
            </a:r>
            <a:r>
              <a:rPr lang="en-US" sz="2000" b="1" dirty="0" smtClean="0"/>
              <a:t>-5,3</a:t>
            </a:r>
            <a:r>
              <a:rPr lang="ar-IQ" sz="2000" b="1" dirty="0" smtClean="0"/>
              <a:t>فوسفات ثنائية الاستر حيث تمتد هذه الاصرة  بين ال</a:t>
            </a:r>
            <a:r>
              <a:rPr lang="en-US" sz="2000" b="1" dirty="0" smtClean="0"/>
              <a:t>OH </a:t>
            </a:r>
            <a:r>
              <a:rPr lang="ar-IQ" sz="2000" b="1" dirty="0" smtClean="0"/>
              <a:t>في الموقع </a:t>
            </a:r>
            <a:r>
              <a:rPr lang="en-US" sz="2000" b="1" dirty="0" smtClean="0"/>
              <a:t> 3</a:t>
            </a:r>
            <a:r>
              <a:rPr lang="ar-IQ" sz="2000" b="1" dirty="0" smtClean="0"/>
              <a:t>للسكر في جزيء </a:t>
            </a:r>
            <a:r>
              <a:rPr lang="ar-IQ" sz="2000" b="1" dirty="0" err="1" smtClean="0"/>
              <a:t>النيوكليوتيد</a:t>
            </a:r>
            <a:r>
              <a:rPr lang="ar-IQ" sz="2000" b="1" dirty="0" smtClean="0"/>
              <a:t> وبين مجموعة الفوسفات في ال</a:t>
            </a:r>
            <a:r>
              <a:rPr lang="en-US" sz="2000" b="1" dirty="0" smtClean="0"/>
              <a:t>OH </a:t>
            </a:r>
            <a:r>
              <a:rPr lang="ar-IQ" sz="2000" b="1" dirty="0" smtClean="0"/>
              <a:t>عند الموقع </a:t>
            </a:r>
            <a:r>
              <a:rPr lang="en-US" sz="2000" b="1" dirty="0" smtClean="0"/>
              <a:t> 5</a:t>
            </a:r>
            <a:r>
              <a:rPr lang="ar-IQ" sz="2000" b="1" dirty="0" smtClean="0"/>
              <a:t>للسكر في جزيء </a:t>
            </a:r>
            <a:r>
              <a:rPr lang="ar-IQ" sz="2000" b="1" dirty="0" err="1" smtClean="0"/>
              <a:t>النيوكليوتيد</a:t>
            </a:r>
            <a:r>
              <a:rPr lang="ar-IQ" sz="2000" b="1" dirty="0" smtClean="0"/>
              <a:t> الذي يليه وهكذا تتكون الاحماض النووية في عمود فقري من وحدات السكر والفوسفات المتعاقبة تبرز عنه القواعد </a:t>
            </a:r>
            <a:r>
              <a:rPr lang="ar-IQ" sz="2000" b="1" dirty="0" err="1" smtClean="0"/>
              <a:t>النتروجينية</a:t>
            </a:r>
            <a:r>
              <a:rPr lang="ar-IQ" sz="2000" b="1" dirty="0" smtClean="0"/>
              <a:t> .</a:t>
            </a:r>
            <a:endParaRPr lang="en-US" sz="2000" b="1" dirty="0"/>
          </a:p>
        </p:txBody>
      </p:sp>
      <p:sp>
        <p:nvSpPr>
          <p:cNvPr id="4" name="مستطيل 3"/>
          <p:cNvSpPr/>
          <p:nvPr/>
        </p:nvSpPr>
        <p:spPr>
          <a:xfrm>
            <a:off x="18078" y="5052570"/>
            <a:ext cx="9018418" cy="707886"/>
          </a:xfrm>
          <a:prstGeom prst="rect">
            <a:avLst/>
          </a:prstGeom>
        </p:spPr>
        <p:txBody>
          <a:bodyPr wrap="square">
            <a:spAutoFit/>
          </a:bodyPr>
          <a:lstStyle/>
          <a:p>
            <a:pPr algn="just" rtl="1"/>
            <a:r>
              <a:rPr lang="ar-IQ" sz="2000" b="1" dirty="0" smtClean="0"/>
              <a:t>وهناك نوعان من الاحماض النووية هما الحامض النووي الدي اوكسي </a:t>
            </a:r>
            <a:r>
              <a:rPr lang="ar-IQ" sz="2000" b="1" dirty="0" err="1" smtClean="0"/>
              <a:t>رايبوزي</a:t>
            </a:r>
            <a:r>
              <a:rPr lang="ar-IQ" sz="2000" b="1" dirty="0" smtClean="0"/>
              <a:t> ( لا </a:t>
            </a:r>
            <a:r>
              <a:rPr lang="ar-IQ" sz="2000" b="1" dirty="0" err="1" smtClean="0"/>
              <a:t>اوكسجيني</a:t>
            </a:r>
            <a:r>
              <a:rPr lang="ar-IQ" sz="2000" b="1" dirty="0" smtClean="0"/>
              <a:t> )  </a:t>
            </a:r>
            <a:r>
              <a:rPr lang="en-US" sz="2000" b="1" dirty="0" smtClean="0"/>
              <a:t>deoxyribonucleic acid  DNA </a:t>
            </a:r>
            <a:r>
              <a:rPr lang="ar-IQ" sz="2000" b="1" dirty="0" smtClean="0"/>
              <a:t>والحامض النووي </a:t>
            </a:r>
            <a:r>
              <a:rPr lang="ar-IQ" sz="2000" b="1" dirty="0" err="1" smtClean="0"/>
              <a:t>الرايبوزي</a:t>
            </a:r>
            <a:r>
              <a:rPr lang="ar-IQ" sz="2000" b="1" dirty="0" smtClean="0"/>
              <a:t>   </a:t>
            </a:r>
            <a:r>
              <a:rPr lang="en-US" sz="2000" b="1" dirty="0" smtClean="0"/>
              <a:t>ribonucleic acid RNA</a:t>
            </a:r>
            <a:endParaRPr lang="en-US" sz="2000" b="1" dirty="0"/>
          </a:p>
        </p:txBody>
      </p:sp>
    </p:spTree>
    <p:extLst>
      <p:ext uri="{BB962C8B-B14F-4D97-AF65-F5344CB8AC3E}">
        <p14:creationId xmlns:p14="http://schemas.microsoft.com/office/powerpoint/2010/main" val="2563131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16632"/>
            <a:ext cx="8478688" cy="461665"/>
          </a:xfrm>
          <a:prstGeom prst="rect">
            <a:avLst/>
          </a:prstGeom>
        </p:spPr>
        <p:txBody>
          <a:bodyPr wrap="square">
            <a:spAutoFit/>
          </a:bodyPr>
          <a:lstStyle/>
          <a:p>
            <a:pPr algn="r" rtl="1"/>
            <a:r>
              <a:rPr lang="ar-IQ" sz="2400" b="1" dirty="0" smtClean="0"/>
              <a:t>الحامض النووي الدي اوكسي </a:t>
            </a:r>
            <a:r>
              <a:rPr lang="ar-IQ" sz="2400" b="1" dirty="0" err="1" smtClean="0"/>
              <a:t>رايبوزي</a:t>
            </a:r>
            <a:r>
              <a:rPr lang="ar-IQ" sz="2400" b="1" dirty="0" smtClean="0"/>
              <a:t> </a:t>
            </a:r>
            <a:r>
              <a:rPr lang="en-US" sz="2400" b="1" dirty="0" err="1" smtClean="0"/>
              <a:t>Deoxyribo</a:t>
            </a:r>
            <a:r>
              <a:rPr lang="en-US" sz="2400" b="1" dirty="0" smtClean="0"/>
              <a:t> nucleic acid DNA</a:t>
            </a:r>
            <a:endParaRPr lang="en-US" sz="2400" b="1" dirty="0"/>
          </a:p>
        </p:txBody>
      </p:sp>
      <p:sp>
        <p:nvSpPr>
          <p:cNvPr id="3" name="مستطيل 2"/>
          <p:cNvSpPr/>
          <p:nvPr/>
        </p:nvSpPr>
        <p:spPr>
          <a:xfrm>
            <a:off x="0" y="836712"/>
            <a:ext cx="9071992" cy="2554545"/>
          </a:xfrm>
          <a:prstGeom prst="rect">
            <a:avLst/>
          </a:prstGeom>
        </p:spPr>
        <p:txBody>
          <a:bodyPr wrap="square">
            <a:spAutoFit/>
          </a:bodyPr>
          <a:lstStyle/>
          <a:p>
            <a:pPr algn="just" rtl="1"/>
            <a:r>
              <a:rPr lang="ar-IQ" sz="2000" b="1" dirty="0" smtClean="0"/>
              <a:t>يتألف جزيء الحامض النووي </a:t>
            </a:r>
            <a:r>
              <a:rPr lang="en-US" sz="2000" b="1" dirty="0" smtClean="0"/>
              <a:t>DNA </a:t>
            </a:r>
            <a:r>
              <a:rPr lang="ar-IQ" sz="2000" b="1" dirty="0" smtClean="0"/>
              <a:t>من سلسلتين طويلتين (مزدوجتين ) لمتعدد </a:t>
            </a:r>
            <a:r>
              <a:rPr lang="ar-IQ" sz="2000" b="1" dirty="0" err="1" smtClean="0"/>
              <a:t>النيوكليوتيدات</a:t>
            </a:r>
            <a:r>
              <a:rPr lang="ar-IQ" sz="2000" b="1" dirty="0" smtClean="0"/>
              <a:t> وتكون وحدات السكر فيه هي الدي اوكسي </a:t>
            </a:r>
            <a:r>
              <a:rPr lang="ar-IQ" sz="2000" b="1" dirty="0" err="1" smtClean="0"/>
              <a:t>رايبوز</a:t>
            </a:r>
            <a:r>
              <a:rPr lang="ar-IQ" sz="2000" b="1" dirty="0" smtClean="0"/>
              <a:t> حيث تحتوي الخلايا بدائية  النواة على جزي ء واحد من</a:t>
            </a:r>
            <a:r>
              <a:rPr lang="en-US" sz="2000" b="1" dirty="0" smtClean="0"/>
              <a:t>DNA . </a:t>
            </a:r>
            <a:r>
              <a:rPr lang="ar-IQ" sz="2000" b="1" dirty="0" smtClean="0"/>
              <a:t>اما الخلايا حقيقية النواة فتحتوي على عدد من جزيئات ال</a:t>
            </a:r>
            <a:r>
              <a:rPr lang="en-US" sz="2000" b="1" dirty="0" smtClean="0"/>
              <a:t>DNA </a:t>
            </a:r>
            <a:r>
              <a:rPr lang="ar-IQ" sz="2000" b="1" dirty="0" smtClean="0"/>
              <a:t>وتكون عادة متحدة مع بروتينات قاعدية </a:t>
            </a:r>
            <a:r>
              <a:rPr lang="ar-IQ" sz="2000" b="1" dirty="0" err="1" smtClean="0"/>
              <a:t>كالهستون</a:t>
            </a:r>
            <a:r>
              <a:rPr lang="ar-IQ" sz="2000" b="1" dirty="0" smtClean="0"/>
              <a:t> والبروتامين ويتحدد وجود جزيئات ال</a:t>
            </a:r>
            <a:r>
              <a:rPr lang="en-US" sz="2000" b="1" dirty="0" smtClean="0"/>
              <a:t>DNA </a:t>
            </a:r>
            <a:r>
              <a:rPr lang="ar-IQ" sz="2000" b="1" dirty="0" smtClean="0"/>
              <a:t>في نواة الخلية وبصورة متخصصة في الكروموسومات </a:t>
            </a:r>
          </a:p>
          <a:p>
            <a:pPr algn="just" rtl="1"/>
            <a:r>
              <a:rPr lang="ar-IQ" sz="2000" b="1" dirty="0" smtClean="0"/>
              <a:t>وان الكروموسوم يتألف من </a:t>
            </a:r>
            <a:r>
              <a:rPr lang="en-US" sz="2000" b="1" dirty="0" smtClean="0"/>
              <a:t>DNA </a:t>
            </a:r>
            <a:r>
              <a:rPr lang="ar-IQ" sz="2000" b="1" dirty="0" smtClean="0"/>
              <a:t>والبروتين القاعدي ( </a:t>
            </a:r>
            <a:r>
              <a:rPr lang="ar-IQ" sz="2000" b="1" dirty="0" err="1" smtClean="0"/>
              <a:t>الهستون</a:t>
            </a:r>
            <a:r>
              <a:rPr lang="ar-IQ" sz="2000" b="1" dirty="0" smtClean="0"/>
              <a:t> ) ويوجد جزءا قليلا من ال</a:t>
            </a:r>
            <a:r>
              <a:rPr lang="en-US" sz="2000" b="1" dirty="0" smtClean="0"/>
              <a:t>DNA </a:t>
            </a:r>
            <a:r>
              <a:rPr lang="ar-IQ" sz="2000" b="1" dirty="0" smtClean="0"/>
              <a:t>في </a:t>
            </a:r>
            <a:r>
              <a:rPr lang="ar-IQ" sz="2000" b="1" dirty="0" err="1" smtClean="0"/>
              <a:t>المايتوكندريا</a:t>
            </a:r>
            <a:r>
              <a:rPr lang="ar-IQ" sz="2000" b="1" dirty="0" smtClean="0"/>
              <a:t>  وهكذا فأن ال</a:t>
            </a:r>
            <a:r>
              <a:rPr lang="en-US" sz="2000" b="1" dirty="0" smtClean="0"/>
              <a:t>DNA </a:t>
            </a:r>
            <a:r>
              <a:rPr lang="ar-IQ" sz="2000" b="1" dirty="0" smtClean="0"/>
              <a:t>هو عنصر الوراثة الاساس في الخلية وان المعلومات الوراثية تكمن فهي التسلسل المحدد للقواعد </a:t>
            </a:r>
            <a:r>
              <a:rPr lang="ar-IQ" sz="2000" b="1" dirty="0" err="1" smtClean="0"/>
              <a:t>النتروجينية</a:t>
            </a:r>
            <a:r>
              <a:rPr lang="ar-IQ" sz="2000" b="1" dirty="0" smtClean="0"/>
              <a:t> التي تؤلف سلسلتي  ال</a:t>
            </a:r>
            <a:r>
              <a:rPr lang="en-US" sz="2000" b="1" dirty="0" smtClean="0"/>
              <a:t>DNA. </a:t>
            </a:r>
            <a:r>
              <a:rPr lang="ar-IQ" sz="2000" b="1" dirty="0" smtClean="0"/>
              <a:t>ان ال</a:t>
            </a:r>
            <a:r>
              <a:rPr lang="en-US" sz="2000" b="1" dirty="0" smtClean="0"/>
              <a:t>DNA </a:t>
            </a:r>
            <a:r>
              <a:rPr lang="ar-IQ" sz="2000" b="1" dirty="0" smtClean="0"/>
              <a:t>يحتوي على الجينات وان الجين هو جزء او مقطع صغير من ال</a:t>
            </a:r>
            <a:r>
              <a:rPr lang="en-US" sz="2000" b="1" dirty="0" smtClean="0"/>
              <a:t>DNA </a:t>
            </a:r>
            <a:r>
              <a:rPr lang="ar-IQ" sz="2000" b="1" dirty="0" smtClean="0"/>
              <a:t>وهو دالة يحمل المعلومات الوراثية لبروتين معين .</a:t>
            </a:r>
            <a:endParaRPr lang="en-US" sz="2000" b="1" dirty="0"/>
          </a:p>
        </p:txBody>
      </p:sp>
      <p:sp>
        <p:nvSpPr>
          <p:cNvPr id="4" name="مستطيل 3"/>
          <p:cNvSpPr/>
          <p:nvPr/>
        </p:nvSpPr>
        <p:spPr>
          <a:xfrm>
            <a:off x="107758" y="3789040"/>
            <a:ext cx="8856476" cy="1938992"/>
          </a:xfrm>
          <a:prstGeom prst="rect">
            <a:avLst/>
          </a:prstGeom>
        </p:spPr>
        <p:txBody>
          <a:bodyPr wrap="square">
            <a:spAutoFit/>
          </a:bodyPr>
          <a:lstStyle/>
          <a:p>
            <a:pPr algn="just" rtl="1"/>
            <a:r>
              <a:rPr lang="ar-IQ" sz="2000" b="1" dirty="0" smtClean="0"/>
              <a:t>ان مجموع </a:t>
            </a:r>
            <a:r>
              <a:rPr lang="ar-IQ" sz="2000" b="1" dirty="0" err="1" smtClean="0"/>
              <a:t>نيوكليوتيدات</a:t>
            </a:r>
            <a:r>
              <a:rPr lang="ar-IQ" sz="2000" b="1" dirty="0" smtClean="0"/>
              <a:t> </a:t>
            </a:r>
            <a:r>
              <a:rPr lang="ar-IQ" sz="2000" b="1" dirty="0" err="1" smtClean="0"/>
              <a:t>البيورين</a:t>
            </a:r>
            <a:r>
              <a:rPr lang="ar-IQ" sz="2000" b="1" dirty="0" smtClean="0"/>
              <a:t> في ال</a:t>
            </a:r>
            <a:r>
              <a:rPr lang="en-US" sz="2000" b="1" dirty="0" smtClean="0"/>
              <a:t>DNA  </a:t>
            </a:r>
            <a:r>
              <a:rPr lang="ar-IQ" sz="2000" b="1" dirty="0" smtClean="0"/>
              <a:t>مساوية</a:t>
            </a:r>
            <a:r>
              <a:rPr lang="en-US" sz="2000" b="1" dirty="0" smtClean="0"/>
              <a:t> </a:t>
            </a:r>
            <a:r>
              <a:rPr lang="ar-IQ" sz="2000" b="1" dirty="0" smtClean="0"/>
              <a:t>لمجموع </a:t>
            </a:r>
            <a:r>
              <a:rPr lang="ar-IQ" sz="2000" b="1" dirty="0" err="1" smtClean="0"/>
              <a:t>نيوكليوتيدات</a:t>
            </a:r>
            <a:r>
              <a:rPr lang="ar-IQ" sz="2000" b="1" dirty="0" smtClean="0"/>
              <a:t> </a:t>
            </a:r>
            <a:r>
              <a:rPr lang="ar-IQ" sz="2000" b="1" dirty="0" err="1" smtClean="0"/>
              <a:t>البايرميدين</a:t>
            </a:r>
            <a:r>
              <a:rPr lang="ar-IQ" sz="2000" b="1" dirty="0" smtClean="0"/>
              <a:t> حيث كمية الادنين مساوية لكمية </a:t>
            </a:r>
            <a:r>
              <a:rPr lang="ar-IQ" sz="2000" b="1" dirty="0" err="1" smtClean="0"/>
              <a:t>الثايمين</a:t>
            </a:r>
            <a:r>
              <a:rPr lang="ar-IQ" sz="2000" b="1" dirty="0" smtClean="0"/>
              <a:t> وكمية الكوانين  مساوية لكمية </a:t>
            </a:r>
            <a:r>
              <a:rPr lang="ar-IQ" sz="2000" b="1" dirty="0" err="1" smtClean="0"/>
              <a:t>السايتوسين</a:t>
            </a:r>
            <a:r>
              <a:rPr lang="ar-IQ" sz="2000" b="1" dirty="0" smtClean="0"/>
              <a:t> . وان تكافؤ القواعد </a:t>
            </a:r>
            <a:r>
              <a:rPr lang="ar-IQ" sz="2000" b="1" dirty="0" err="1" smtClean="0"/>
              <a:t>النتروجينية</a:t>
            </a:r>
            <a:r>
              <a:rPr lang="ar-IQ" sz="2000" b="1" dirty="0" smtClean="0"/>
              <a:t> بهذا الشكل ادى الى الاقتراح بأنه في جزيء ال </a:t>
            </a:r>
            <a:r>
              <a:rPr lang="en-US" sz="2000" b="1" dirty="0" smtClean="0"/>
              <a:t>DNA </a:t>
            </a:r>
            <a:r>
              <a:rPr lang="ar-IQ" sz="2000" b="1" dirty="0" smtClean="0"/>
              <a:t>يقترن الادنين </a:t>
            </a:r>
            <a:r>
              <a:rPr lang="ar-IQ" sz="2000" b="1" dirty="0" err="1" smtClean="0"/>
              <a:t>والثايمين</a:t>
            </a:r>
            <a:r>
              <a:rPr lang="ar-IQ" sz="2000" b="1" dirty="0" smtClean="0"/>
              <a:t> مع بعض بواسطة اثنين من الاواصر الهيدروجينية  بينما يقترن </a:t>
            </a:r>
            <a:r>
              <a:rPr lang="ar-IQ" sz="2000" b="1" dirty="0" err="1" smtClean="0"/>
              <a:t>السايتوسين</a:t>
            </a:r>
            <a:r>
              <a:rPr lang="ar-IQ" sz="2000" b="1" dirty="0" smtClean="0"/>
              <a:t> والكوانين مع بعض بواسطة ثلاث اواصر هيدروجينية . وقد اثبتت نتائج المعايرة الى ان جزيء ال</a:t>
            </a:r>
            <a:r>
              <a:rPr lang="en-US" sz="2000" b="1" dirty="0" smtClean="0"/>
              <a:t>DNA </a:t>
            </a:r>
            <a:r>
              <a:rPr lang="ar-IQ" sz="2000" b="1" dirty="0" smtClean="0"/>
              <a:t>يتألف من سلسلتين </a:t>
            </a:r>
            <a:r>
              <a:rPr lang="ar-IQ" sz="2000" b="1" dirty="0" err="1" smtClean="0"/>
              <a:t>نيوكليوتيدية</a:t>
            </a:r>
            <a:r>
              <a:rPr lang="ar-IQ" sz="2000" b="1" dirty="0" smtClean="0"/>
              <a:t> طويلة مثبتة ما بعض عبر </a:t>
            </a:r>
            <a:r>
              <a:rPr lang="ar-IQ" sz="2000" b="1" dirty="0" err="1" smtClean="0"/>
              <a:t>التاصر</a:t>
            </a:r>
            <a:r>
              <a:rPr lang="ar-IQ" sz="2000" b="1" dirty="0" smtClean="0"/>
              <a:t> الهيدروجيني بين وحدات القواعد </a:t>
            </a:r>
            <a:r>
              <a:rPr lang="ar-IQ" sz="2000" b="1" dirty="0" err="1" smtClean="0"/>
              <a:t>النتروجينية</a:t>
            </a:r>
            <a:r>
              <a:rPr lang="ar-IQ" sz="2000" b="1" dirty="0" smtClean="0"/>
              <a:t> المتقابلة للسلسلتين.</a:t>
            </a:r>
            <a:endParaRPr lang="en-US" sz="2000" b="1" dirty="0"/>
          </a:p>
        </p:txBody>
      </p:sp>
    </p:spTree>
    <p:extLst>
      <p:ext uri="{BB962C8B-B14F-4D97-AF65-F5344CB8AC3E}">
        <p14:creationId xmlns:p14="http://schemas.microsoft.com/office/powerpoint/2010/main" val="271245710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1965</Words>
  <Application>Microsoft Office PowerPoint</Application>
  <PresentationFormat>عرض على الشاشة (3:4)‏</PresentationFormat>
  <Paragraphs>70</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النيوكليوتيدات والاحماض النووية Nucleotide and Nucleic acid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النيوكليوتيدات والاحماض النووية Nucleotide and Nucleic acid</dc:title>
  <dc:creator>DR.Ahmed Saker 2o1O</dc:creator>
  <cp:lastModifiedBy>DR.Ahmed Saker 2o1O</cp:lastModifiedBy>
  <cp:revision>21</cp:revision>
  <dcterms:created xsi:type="dcterms:W3CDTF">2022-02-19T19:17:41Z</dcterms:created>
  <dcterms:modified xsi:type="dcterms:W3CDTF">2022-02-26T20:49:04Z</dcterms:modified>
</cp:coreProperties>
</file>